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oleObject"/>
  <Default Extension="jpeg" ContentType="image/jpeg"/>
  <Default Extension="tiff" ContentType="image/tiff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ls" ContentType="application/vnd.ms-excel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53"/>
  </p:notesMasterIdLst>
  <p:sldIdLst>
    <p:sldId id="256" r:id="rId2"/>
    <p:sldId id="453" r:id="rId3"/>
    <p:sldId id="490" r:id="rId4"/>
    <p:sldId id="392" r:id="rId5"/>
    <p:sldId id="393" r:id="rId6"/>
    <p:sldId id="505" r:id="rId7"/>
    <p:sldId id="495" r:id="rId8"/>
    <p:sldId id="454" r:id="rId9"/>
    <p:sldId id="553" r:id="rId10"/>
    <p:sldId id="542" r:id="rId11"/>
    <p:sldId id="543" r:id="rId12"/>
    <p:sldId id="544" r:id="rId13"/>
    <p:sldId id="462" r:id="rId14"/>
    <p:sldId id="465" r:id="rId15"/>
    <p:sldId id="537" r:id="rId16"/>
    <p:sldId id="470" r:id="rId17"/>
    <p:sldId id="482" r:id="rId18"/>
    <p:sldId id="468" r:id="rId19"/>
    <p:sldId id="484" r:id="rId20"/>
    <p:sldId id="496" r:id="rId21"/>
    <p:sldId id="497" r:id="rId22"/>
    <p:sldId id="439" r:id="rId23"/>
    <p:sldId id="502" r:id="rId24"/>
    <p:sldId id="503" r:id="rId25"/>
    <p:sldId id="504" r:id="rId26"/>
    <p:sldId id="511" r:id="rId27"/>
    <p:sldId id="535" r:id="rId28"/>
    <p:sldId id="513" r:id="rId29"/>
    <p:sldId id="514" r:id="rId30"/>
    <p:sldId id="518" r:id="rId31"/>
    <p:sldId id="539" r:id="rId32"/>
    <p:sldId id="519" r:id="rId33"/>
    <p:sldId id="540" r:id="rId34"/>
    <p:sldId id="520" r:id="rId35"/>
    <p:sldId id="521" r:id="rId36"/>
    <p:sldId id="524" r:id="rId37"/>
    <p:sldId id="526" r:id="rId38"/>
    <p:sldId id="529" r:id="rId39"/>
    <p:sldId id="530" r:id="rId40"/>
    <p:sldId id="531" r:id="rId41"/>
    <p:sldId id="570" r:id="rId42"/>
    <p:sldId id="560" r:id="rId43"/>
    <p:sldId id="568" r:id="rId44"/>
    <p:sldId id="569" r:id="rId45"/>
    <p:sldId id="561" r:id="rId46"/>
    <p:sldId id="562" r:id="rId47"/>
    <p:sldId id="563" r:id="rId48"/>
    <p:sldId id="564" r:id="rId49"/>
    <p:sldId id="565" r:id="rId50"/>
    <p:sldId id="567" r:id="rId51"/>
    <p:sldId id="566" r:id="rId5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C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83" autoAdjust="0"/>
    <p:restoredTop sz="94660"/>
  </p:normalViewPr>
  <p:slideViewPr>
    <p:cSldViewPr snapToGrid="0">
      <p:cViewPr>
        <p:scale>
          <a:sx n="85" d="100"/>
          <a:sy n="85" d="100"/>
        </p:scale>
        <p:origin x="424" y="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4" Type="http://schemas.openxmlformats.org/officeDocument/2006/relationships/chartUserShapes" Target="../drawings/drawing1.xml"/><Relationship Id="rId1" Type="http://schemas.microsoft.com/office/2011/relationships/chartStyle" Target="style1.xml"/><Relationship Id="rId2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7623768141328"/>
          <c:y val="0.0908827032292498"/>
          <c:w val="0.935569683055197"/>
          <c:h val="0.6670162627387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Лист1!$E$1</c:f>
              <c:strCache>
                <c:ptCount val="1"/>
                <c:pt idx="0">
                  <c:v>до нагрузки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Лист1!$A$4:$D$4</c:f>
              <c:strCache>
                <c:ptCount val="4"/>
                <c:pt idx="0">
                  <c:v>АП</c:v>
                </c:pt>
                <c:pt idx="1">
                  <c:v>ПАНО</c:v>
                </c:pt>
                <c:pt idx="2">
                  <c:v>Гликолитическая</c:v>
                </c:pt>
                <c:pt idx="3">
                  <c:v>Силовая</c:v>
                </c:pt>
              </c:strCache>
            </c:strRef>
          </c:cat>
          <c:val>
            <c:numRef>
              <c:f>(Лист1!$A$1,Лист1!$B$1,Лист1!$C$1,Лист1!$D$1)</c:f>
              <c:numCache>
                <c:formatCode>General</c:formatCode>
                <c:ptCount val="4"/>
                <c:pt idx="0">
                  <c:v>178.7</c:v>
                </c:pt>
                <c:pt idx="1">
                  <c:v>138.7</c:v>
                </c:pt>
                <c:pt idx="2">
                  <c:v>140.6</c:v>
                </c:pt>
                <c:pt idx="3">
                  <c:v>173.7</c:v>
                </c:pt>
              </c:numCache>
            </c:numRef>
          </c:val>
        </c:ser>
        <c:ser>
          <c:idx val="1"/>
          <c:order val="1"/>
          <c:tx>
            <c:strRef>
              <c:f>Лист1!$E$2</c:f>
              <c:strCache>
                <c:ptCount val="1"/>
                <c:pt idx="0">
                  <c:v>после нагрузки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Лист1!$A$4:$D$4</c:f>
              <c:strCache>
                <c:ptCount val="4"/>
                <c:pt idx="0">
                  <c:v>АП</c:v>
                </c:pt>
                <c:pt idx="1">
                  <c:v>ПАНО</c:v>
                </c:pt>
                <c:pt idx="2">
                  <c:v>Гликолитическая</c:v>
                </c:pt>
                <c:pt idx="3">
                  <c:v>Силовая</c:v>
                </c:pt>
              </c:strCache>
            </c:strRef>
          </c:cat>
          <c:val>
            <c:numRef>
              <c:f>(Лист1!$A$2,Лист1!$B$2,Лист1!$C$2,Лист1!$D$2)</c:f>
              <c:numCache>
                <c:formatCode>General</c:formatCode>
                <c:ptCount val="4"/>
                <c:pt idx="0">
                  <c:v>246.0</c:v>
                </c:pt>
                <c:pt idx="1">
                  <c:v>210.4</c:v>
                </c:pt>
                <c:pt idx="2">
                  <c:v>215.5</c:v>
                </c:pt>
                <c:pt idx="3">
                  <c:v>308.3999999999999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91252240"/>
        <c:axId val="631218384"/>
      </c:barChart>
      <c:catAx>
        <c:axId val="59125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1218384"/>
        <c:crosses val="autoZero"/>
        <c:auto val="1"/>
        <c:lblAlgn val="ctr"/>
        <c:lblOffset val="100"/>
        <c:noMultiLvlLbl val="0"/>
      </c:catAx>
      <c:valAx>
        <c:axId val="631218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91252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1325977751354"/>
          <c:y val="0.892519283407331"/>
          <c:w val="0.377348044497293"/>
          <c:h val="0.07175389050303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0.08395</cdr:x>
      <cdr:y>0.19217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-1320799"/>
          <a:ext cx="697802" cy="7514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err="1" smtClean="0"/>
            <a:t>Ед</a:t>
          </a:r>
          <a:r>
            <a:rPr lang="ru-RU" sz="1100" dirty="0" smtClean="0"/>
            <a:t>/л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07CFE-CA69-7B48-B3B6-A6F52B3E40B9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24077-2C55-3B40-9623-22D9AD074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304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800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82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695325"/>
            <a:ext cx="6092825" cy="3427413"/>
          </a:xfrm>
          <a:solidFill>
            <a:srgbClr val="CFE7F5"/>
          </a:solidFill>
          <a:ln w="25400">
            <a:solidFill>
              <a:srgbClr val="80808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2543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695325"/>
            <a:ext cx="6092825" cy="3427413"/>
          </a:xfrm>
          <a:solidFill>
            <a:srgbClr val="CFE7F5"/>
          </a:solidFill>
          <a:ln w="25400">
            <a:solidFill>
              <a:srgbClr val="808080"/>
            </a:solidFill>
            <a:miter lim="800000"/>
            <a:headEnd/>
            <a:tailEnd/>
          </a:ln>
        </p:spPr>
      </p:sp>
      <p:sp>
        <p:nvSpPr>
          <p:cNvPr id="56322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669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800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615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800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62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800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399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400"/>
            <a:ext cx="5486040" cy="4114800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Calibri" pitchFamily="34"/>
              <a:buChar char="•"/>
            </a:lvl2pPr>
            <a:lvl3pPr lvl="2">
              <a:buClr>
                <a:srgbClr val="000000"/>
              </a:buClr>
              <a:buSzPct val="100000"/>
              <a:buFont typeface="Calibri" pitchFamily="34"/>
              <a:buChar char="•"/>
            </a:lvl3pPr>
            <a:lvl4pPr lvl="3">
              <a:buClr>
                <a:srgbClr val="000000"/>
              </a:buClr>
              <a:buSzPct val="100000"/>
              <a:buFont typeface="Calibri" pitchFamily="34"/>
              <a:buChar char="•"/>
            </a:lvl4pPr>
            <a:lvl5pPr lvl="4">
              <a:buClr>
                <a:srgbClr val="000000"/>
              </a:buClr>
              <a:buSzPct val="100000"/>
              <a:buFont typeface="Calibri" pitchFamily="34"/>
              <a:buChar char="•"/>
            </a:lvl5pPr>
            <a:lvl6pPr lvl="5">
              <a:buClr>
                <a:srgbClr val="000000"/>
              </a:buClr>
              <a:buSzPct val="100000"/>
              <a:buFont typeface="Calibri" pitchFamily="34"/>
              <a:buChar char="•"/>
            </a:lvl6pPr>
            <a:lvl7pPr lvl="6">
              <a:buClr>
                <a:srgbClr val="000000"/>
              </a:buClr>
              <a:buSzPct val="100000"/>
              <a:buFont typeface="Calibri" pitchFamily="34"/>
              <a:buChar char="•"/>
            </a:lvl7pPr>
            <a:lvl8pPr lvl="7">
              <a:buClr>
                <a:srgbClr val="000000"/>
              </a:buClr>
              <a:buSzPct val="100000"/>
              <a:buFont typeface="Calibri" pitchFamily="34"/>
              <a:buChar char="•"/>
            </a:lvl8pPr>
            <a:lvl9pPr lvl="8">
              <a:buClr>
                <a:srgbClr val="000000"/>
              </a:buClr>
              <a:buSzPct val="100000"/>
              <a:buFont typeface="Calibri" pitchFamily="34"/>
              <a:buChar char="•"/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666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имен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534586" y="214314"/>
            <a:ext cx="10390716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576917" y="2017713"/>
            <a:ext cx="508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1576917" y="4151313"/>
            <a:ext cx="508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E552C1-422A-B744-AE5D-B8531A883C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69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Чтобы добавить рисунок, перетащите его в заполнитель или щелкните значок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93DFE-A3BC-4658-AA46-E89FD562C81B}" type="datetimeFigureOut">
              <a:rPr lang="ru-RU" smtClean="0"/>
              <a:t>10.01.19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14A0FCD-03FC-4584-8EAE-B61897ADDA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4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i_rybina@mail.ru" TargetMode="External"/><Relationship Id="rId3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://www.lactate.com/lactatescout.html" TargetMode="External"/><Relationship Id="rId5" Type="http://schemas.openxmlformats.org/officeDocument/2006/relationships/image" Target="../media/image4.png"/><Relationship Id="rId6" Type="http://schemas.openxmlformats.org/officeDocument/2006/relationships/hyperlink" Target="http://www.lactate.com/accutrend.html" TargetMode="External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2" Type="http://schemas.openxmlformats.org/officeDocument/2006/relationships/hyperlink" Target="http://www.lactate.com/lactateplus.html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://www.lactate.com/lactatescout.html" TargetMode="External"/><Relationship Id="rId5" Type="http://schemas.openxmlformats.org/officeDocument/2006/relationships/image" Target="../media/image4.png"/><Relationship Id="rId6" Type="http://schemas.openxmlformats.org/officeDocument/2006/relationships/hyperlink" Target="http://www.lactate.com/accutrend.html" TargetMode="External"/><Relationship Id="rId7" Type="http://schemas.openxmlformats.org/officeDocument/2006/relationships/image" Target="../media/image5.png"/><Relationship Id="rId8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2" Type="http://schemas.openxmlformats.org/officeDocument/2006/relationships/hyperlink" Target="http://www.lactate.com/lactateplus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eg"/><Relationship Id="rId5" Type="http://schemas.openxmlformats.org/officeDocument/2006/relationships/image" Target="../media/image12.png"/><Relationship Id="rId6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tiff"/><Relationship Id="rId5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3.tiff"/><Relationship Id="rId5" Type="http://schemas.openxmlformats.org/officeDocument/2006/relationships/image" Target="../media/image16.tiff"/><Relationship Id="rId6" Type="http://schemas.openxmlformats.org/officeDocument/2006/relationships/image" Target="../media/image11.jpeg"/><Relationship Id="rId7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15.tiff"/><Relationship Id="rId5" Type="http://schemas.openxmlformats.org/officeDocument/2006/relationships/image" Target="../media/image12.png"/><Relationship Id="rId6" Type="http://schemas.openxmlformats.org/officeDocument/2006/relationships/image" Target="../media/image13.tiff"/><Relationship Id="rId7" Type="http://schemas.openxmlformats.org/officeDocument/2006/relationships/image" Target="../media/image11.jpeg"/><Relationship Id="rId8" Type="http://schemas.openxmlformats.org/officeDocument/2006/relationships/image" Target="../media/image17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oleObject" Target="../embeddings/_____Microsoft_Excel_97_20041.xls"/><Relationship Id="rId5" Type="http://schemas.openxmlformats.org/officeDocument/2006/relationships/image" Target="../media/image2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9922" y="628287"/>
            <a:ext cx="108105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БИОХИМИЧЕСКИЙ КОНТРОЛЬ</a:t>
            </a:r>
            <a:r>
              <a:rPr lang="en-US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адаптации к тренировочным нагрузкам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64156" y="3405359"/>
            <a:ext cx="95215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Рыбина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Ирина Леонидовна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доктор биологических наук, </a:t>
            </a:r>
          </a:p>
          <a:p>
            <a:pPr algn="ctr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ачальник научно-методического отдела 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ОО «Белорусская федерация биатлона»</a:t>
            </a:r>
            <a:endParaRPr lang="en-US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1" dirty="0" smtClean="0">
              <a:solidFill>
                <a:srgbClr val="212745"/>
              </a:solidFill>
              <a:latin typeface="Comic Sans MS" pitchFamily="66"/>
              <a:ea typeface="Microsoft YaHei" pitchFamily="2"/>
              <a:cs typeface="Mangal" pitchFamily="2"/>
            </a:endParaRPr>
          </a:p>
          <a:p>
            <a:pPr lvl="0" algn="ctr"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 smtClean="0">
                <a:solidFill>
                  <a:srgbClr val="212745"/>
                </a:solidFill>
                <a:latin typeface="+mj-lt"/>
                <a:ea typeface="Microsoft YaHei" pitchFamily="2"/>
                <a:cs typeface="Mangal" pitchFamily="2"/>
              </a:rPr>
              <a:t>тел</a:t>
            </a:r>
            <a:r>
              <a:rPr lang="ru-RU" sz="2400" b="1" dirty="0">
                <a:solidFill>
                  <a:srgbClr val="212745"/>
                </a:solidFill>
                <a:latin typeface="+mj-lt"/>
                <a:ea typeface="Microsoft YaHei" pitchFamily="2"/>
                <a:cs typeface="Mangal" pitchFamily="2"/>
              </a:rPr>
              <a:t>.+375296406002</a:t>
            </a:r>
          </a:p>
          <a:p>
            <a:pPr lvl="0" algn="ctr"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dirty="0">
                <a:solidFill>
                  <a:srgbClr val="212745"/>
                </a:solidFill>
                <a:latin typeface="+mj-lt"/>
                <a:ea typeface="Microsoft YaHei" pitchFamily="2"/>
                <a:cs typeface="Mangal" pitchFamily="2"/>
              </a:rPr>
              <a:t>email: </a:t>
            </a:r>
            <a:r>
              <a:rPr lang="en-US" sz="2400" b="1" dirty="0" smtClean="0">
                <a:solidFill>
                  <a:srgbClr val="212745"/>
                </a:solidFill>
                <a:latin typeface="+mj-lt"/>
                <a:ea typeface="Microsoft YaHei" pitchFamily="2"/>
                <a:cs typeface="Mangal" pitchFamily="2"/>
                <a:hlinkClick r:id="rId2"/>
              </a:rPr>
              <a:t>i_rybina@mail.ru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95176" y="4106786"/>
            <a:ext cx="1137960" cy="1829160"/>
            <a:chOff x="324000" y="3645000"/>
            <a:chExt cx="1137960" cy="1829160"/>
          </a:xfrm>
        </p:grpSpPr>
        <p:pic>
          <p:nvPicPr>
            <p:cNvPr id="8" name="Picture 15"/>
            <p:cNvPicPr>
              <a:picLocks noChangeAspect="1"/>
            </p:cNvPicPr>
            <p:nvPr/>
          </p:nvPicPr>
          <p:blipFill>
            <a:blip r:embed="rId3">
              <a:lum/>
              <a:alphaModFix/>
            </a:blip>
            <a:srcRect/>
            <a:stretch>
              <a:fillRect/>
            </a:stretch>
          </p:blipFill>
          <p:spPr>
            <a:xfrm>
              <a:off x="324000" y="3645000"/>
              <a:ext cx="1137960" cy="1828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24000" y="3645000"/>
              <a:ext cx="1137960" cy="182916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6800" rIns="90000" bIns="46800" anchor="t" anchorCtr="0" compatLnSpc="1">
              <a:spAutoFit/>
            </a:bodyPr>
            <a:lstStyle/>
            <a:p>
              <a:pPr marL="0" marR="0" lvl="0" indent="0" algn="ctr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Tahoma" pitchFamily="34"/>
                <a:ea typeface="Microsoft YaHei" pitchFamily="2"/>
                <a:cs typeface="Mangal" pitchFamily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197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1701801" y="115888"/>
            <a:ext cx="7751763" cy="79216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5300" b="1" dirty="0">
                <a:solidFill>
                  <a:srgbClr val="0F6FC6"/>
                </a:solidFill>
              </a:rPr>
              <a:t>Определение </a:t>
            </a:r>
            <a:r>
              <a:rPr lang="ru-RU" altLang="ru-RU" sz="5300" b="1" dirty="0" err="1">
                <a:solidFill>
                  <a:srgbClr val="0F6FC6"/>
                </a:solidFill>
              </a:rPr>
              <a:t>лактата</a:t>
            </a:r>
            <a:r>
              <a:rPr lang="ru-RU" altLang="ru-RU" sz="5300" b="1" dirty="0">
                <a:latin typeface="Constantia" charset="0"/>
              </a:rPr>
              <a:t/>
            </a:r>
            <a:br>
              <a:rPr lang="ru-RU" altLang="ru-RU" sz="5300" b="1" dirty="0">
                <a:latin typeface="Constantia" charset="0"/>
              </a:rPr>
            </a:br>
            <a:r>
              <a:rPr lang="ru-RU" altLang="ru-RU" b="1" dirty="0">
                <a:latin typeface="Constantia" charset="0"/>
              </a:rPr>
              <a:t>портативные лактометры</a:t>
            </a:r>
            <a:br>
              <a:rPr lang="ru-RU" altLang="ru-RU" b="1" dirty="0">
                <a:latin typeface="Constantia" charset="0"/>
              </a:rPr>
            </a:br>
            <a:r>
              <a:rPr lang="ru-RU" altLang="ru-RU" b="1" dirty="0">
                <a:latin typeface="Constantia" charset="0"/>
              </a:rPr>
              <a:t>(</a:t>
            </a:r>
            <a:r>
              <a:rPr lang="en-US" altLang="ru-RU" sz="2175" b="1" dirty="0" err="1">
                <a:latin typeface="Constantia" charset="0"/>
              </a:rPr>
              <a:t>www.lactate.com</a:t>
            </a:r>
            <a:r>
              <a:rPr lang="en-US" altLang="ru-RU" b="1" dirty="0">
                <a:latin typeface="Constantia" charset="0"/>
              </a:rPr>
              <a:t>)</a:t>
            </a:r>
            <a:endParaRPr lang="ru-RU" altLang="ru-RU" b="1" dirty="0">
              <a:latin typeface="Constantia" charset="0"/>
            </a:endParaRPr>
          </a:p>
        </p:txBody>
      </p:sp>
      <p:pic>
        <p:nvPicPr>
          <p:cNvPr id="27650" name="Picture 10" descr="lactate plus">
            <a:hlinkClick r:id="rId2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1521" y="2548889"/>
            <a:ext cx="1817688" cy="2195513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1" name="Picture 11" descr="lactate scout">
            <a:hlinkClick r:id="rId4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6914" y="2574766"/>
            <a:ext cx="1948608" cy="214376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326691" name="Group 35"/>
          <p:cNvGraphicFramePr>
            <a:graphicFrameLocks noGrp="1"/>
          </p:cNvGraphicFramePr>
          <p:nvPr>
            <p:ph sz="quarter" idx="4"/>
          </p:nvPr>
        </p:nvGraphicFramePr>
        <p:xfrm>
          <a:off x="1701801" y="5373688"/>
          <a:ext cx="7929563" cy="617220"/>
        </p:xfrm>
        <a:graphic>
          <a:graphicData uri="http://schemas.openxmlformats.org/drawingml/2006/table">
            <a:tbl>
              <a:tblPr/>
              <a:tblGrid>
                <a:gridCol w="1698625"/>
                <a:gridCol w="2105025"/>
                <a:gridCol w="1941513"/>
                <a:gridCol w="2184400"/>
              </a:tblGrid>
              <a:tr h="342900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  <a:hlinkClick r:id="rId6"/>
                        </a:rPr>
                        <a:t>Accutrend Lactate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  <a:hlinkClick r:id="rId2"/>
                        </a:rPr>
                        <a:t>Lactate Plus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  <a:hlinkClick r:id="rId4"/>
                        </a:rPr>
                        <a:t>Lactate Scout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  <a:hlinkClick r:id="rId4"/>
                        </a:rPr>
                        <a:t>Lactate Scout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664" name="Picture 9" descr="accutrend lactate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397" y="2548889"/>
            <a:ext cx="1506538" cy="233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65" name="Изображение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333" y="2133601"/>
            <a:ext cx="26638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012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135188" y="476251"/>
            <a:ext cx="7213600" cy="83026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b="1" dirty="0"/>
              <a:t>Анализатор глюкозы и </a:t>
            </a:r>
            <a:r>
              <a:rPr lang="ru-RU" altLang="ru-RU" b="1" dirty="0" err="1"/>
              <a:t>лактата</a:t>
            </a:r>
            <a:r>
              <a:rPr lang="ru-RU" altLang="ru-RU" b="1" dirty="0"/>
              <a:t> </a:t>
            </a:r>
            <a:r>
              <a:rPr lang="en-US" altLang="ru-RU" b="1" dirty="0" smtClean="0"/>
              <a:t>BIOSEN </a:t>
            </a:r>
            <a:r>
              <a:rPr lang="en-US" altLang="ru-RU" b="1" dirty="0"/>
              <a:t>C-line</a:t>
            </a:r>
            <a:endParaRPr lang="ru-RU" altLang="ru-RU" b="1" dirty="0"/>
          </a:p>
        </p:txBody>
      </p:sp>
      <p:pic>
        <p:nvPicPr>
          <p:cNvPr id="28674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6" y="1916113"/>
            <a:ext cx="486727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11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538414" y="177800"/>
            <a:ext cx="5845175" cy="3238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b="1"/>
              <a:t>Методы определения лактата</a:t>
            </a:r>
          </a:p>
        </p:txBody>
      </p:sp>
      <p:graphicFrame>
        <p:nvGraphicFramePr>
          <p:cNvPr id="334932" name="Group 8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23187098"/>
              </p:ext>
            </p:extLst>
          </p:nvPr>
        </p:nvGraphicFramePr>
        <p:xfrm>
          <a:off x="719527" y="1484313"/>
          <a:ext cx="9908499" cy="4631156"/>
        </p:xfrm>
        <a:graphic>
          <a:graphicData uri="http://schemas.openxmlformats.org/drawingml/2006/table">
            <a:tbl>
              <a:tblPr/>
              <a:tblGrid>
                <a:gridCol w="2174849"/>
                <a:gridCol w="3426107"/>
                <a:gridCol w="4307543"/>
              </a:tblGrid>
              <a:tr h="530225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метод</a:t>
                      </a:r>
                    </a:p>
                  </a:txBody>
                  <a:tcPr marL="68580" marR="68580" marT="34277" marB="3427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Преимущества</a:t>
                      </a:r>
                    </a:p>
                  </a:txBody>
                  <a:tcPr marL="68580" marR="68580" marT="34277" marB="342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Недостатки</a:t>
                      </a:r>
                    </a:p>
                  </a:txBody>
                  <a:tcPr marL="68580" marR="68580" marT="34277" marB="342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3225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Анализатор лактата</a:t>
                      </a:r>
                    </a:p>
                  </a:txBody>
                  <a:tcPr marL="68580" marR="68580" marT="34277" marB="3427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высокая аналитическая точность (</a:t>
                      </a:r>
                      <a:r>
                        <a:rPr kumimoji="0" lang="en-US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CV&lt;</a:t>
                      </a: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1,</a:t>
                      </a:r>
                      <a:r>
                        <a:rPr kumimoji="0" lang="en-US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0</a:t>
                      </a: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 %);</a:t>
                      </a:r>
                      <a:endParaRPr kumimoji="0" lang="en-US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низкая стоимость одного исследования</a:t>
                      </a:r>
                    </a:p>
                  </a:txBody>
                  <a:tcPr marL="68580" marR="68580" marT="34277" marB="342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более высокая стоимость прибора;</a:t>
                      </a:r>
                      <a:endParaRPr kumimoji="0" lang="en-US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en-US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сложность в транспортировке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34277" marB="342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5213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 Лактометры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34277" marB="3427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низкая стоимость прибора;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простота в транспортировке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34277" marB="342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высокая стоимость исследования;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 высокий коэффициент вариации (до 10%);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 возрастание аналитической ошибки при выполнении серии исследований;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Arial" charset="0"/>
                          <a:cs typeface="Arial" charset="0"/>
                        </a:rPr>
                        <a:t>температурный режим, режим влажности </a:t>
                      </a:r>
                    </a:p>
                  </a:txBody>
                  <a:tcPr marL="68580" marR="68580" marT="34277" marB="342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16" name="Picture 3" descr="lactate plus">
            <a:hlinkClick r:id="rId2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4405" y="4771441"/>
            <a:ext cx="554038" cy="6477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17" name="Picture 4" descr="lactate scout">
            <a:hlinkClick r:id="rId4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8951" y="4007581"/>
            <a:ext cx="392113" cy="53975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18" name="Picture 5" descr="accutrend lactate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4189413"/>
            <a:ext cx="3429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9" name="Picture 83" descr="05bba9318bf7fa57a64ce6a7af081bb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201" y="2583457"/>
            <a:ext cx="10795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058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3986"/>
            <a:ext cx="11370366" cy="133496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err="1" smtClean="0"/>
              <a:t>Креатинфосфокиназа</a:t>
            </a:r>
            <a:r>
              <a:rPr lang="ru-RU" sz="3600" b="1" dirty="0" smtClean="0"/>
              <a:t> </a:t>
            </a:r>
            <a:r>
              <a:rPr lang="ru-RU" sz="3600" b="1" dirty="0"/>
              <a:t>(КФК), </a:t>
            </a:r>
            <a:r>
              <a:rPr lang="ru-RU" sz="3600" b="1" dirty="0" err="1"/>
              <a:t>креатинкиназа</a:t>
            </a:r>
            <a:r>
              <a:rPr lang="ru-RU" sz="3600" b="1" dirty="0"/>
              <a:t> (КК) </a:t>
            </a:r>
            <a:endParaRPr lang="ru-RU" sz="3600" b="1" dirty="0" smtClean="0"/>
          </a:p>
          <a:p>
            <a:pPr marL="0" indent="0" algn="ctr">
              <a:buNone/>
            </a:pPr>
            <a:r>
              <a:rPr lang="ru-RU" sz="2400" dirty="0" smtClean="0"/>
              <a:t>фермент</a:t>
            </a:r>
            <a:r>
              <a:rPr lang="ru-RU" sz="2400" dirty="0"/>
              <a:t>, катализирующий процесс образования из АТФ и креатина </a:t>
            </a:r>
            <a:r>
              <a:rPr lang="ru-RU" sz="2400" dirty="0" err="1" smtClean="0"/>
              <a:t>креатинфосфата</a:t>
            </a:r>
            <a:r>
              <a:rPr lang="ru-RU" sz="2400" dirty="0"/>
              <a:t>, который расходуется организмом при увеличенных физических </a:t>
            </a:r>
            <a:r>
              <a:rPr lang="ru-RU" sz="2400" dirty="0" smtClean="0"/>
              <a:t>нагрузках. 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697" y="1928191"/>
            <a:ext cx="6372403" cy="1410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5F1"/>
              </a:clrFrom>
              <a:clrTo>
                <a:srgbClr val="F6F5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22" y="3526771"/>
            <a:ext cx="5005473" cy="33312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388" y="5036987"/>
            <a:ext cx="1216416" cy="1378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547" y="4585450"/>
            <a:ext cx="3184553" cy="1830057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328" y="2319838"/>
            <a:ext cx="2273389" cy="43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26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500" y="302039"/>
            <a:ext cx="9250874" cy="55272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ФАКТОРЫ, ВЛИЯЮЩИЕ НА УРОВЕНЬ </a:t>
            </a:r>
            <a:r>
              <a:rPr lang="ru-RU" sz="3200" b="1" dirty="0" smtClean="0">
                <a:solidFill>
                  <a:schemeClr val="tx1"/>
                </a:solidFill>
              </a:rPr>
              <a:t>КФК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295" y="1093304"/>
            <a:ext cx="10774017" cy="6003235"/>
          </a:xfrm>
        </p:spPr>
        <p:txBody>
          <a:bodyPr>
            <a:noAutofit/>
          </a:bodyPr>
          <a:lstStyle/>
          <a:p>
            <a:pPr lvl="0" algn="just"/>
            <a:r>
              <a:rPr lang="ru-RU" sz="2400" b="1" dirty="0"/>
              <a:t>Возраст;</a:t>
            </a:r>
          </a:p>
          <a:p>
            <a:pPr lvl="0" algn="just"/>
            <a:r>
              <a:rPr lang="ru-RU" sz="2400" b="1" dirty="0" smtClean="0"/>
              <a:t>Пол </a:t>
            </a:r>
            <a:r>
              <a:rPr lang="ru-RU" sz="2400" b="1" dirty="0" smtClean="0">
                <a:solidFill>
                  <a:srgbClr val="FF0000"/>
                </a:solidFill>
              </a:rPr>
              <a:t>(</a:t>
            </a:r>
            <a:r>
              <a:rPr lang="en-US" sz="2400" b="1" dirty="0" err="1">
                <a:solidFill>
                  <a:srgbClr val="FF0000"/>
                </a:solidFill>
              </a:rPr>
              <a:t>Tiidus</a:t>
            </a:r>
            <a:r>
              <a:rPr lang="en-US" sz="2400" b="1" dirty="0">
                <a:solidFill>
                  <a:srgbClr val="FF0000"/>
                </a:solidFill>
              </a:rPr>
              <a:t> P</a:t>
            </a:r>
            <a:r>
              <a:rPr lang="ru-RU" sz="2400" b="1" dirty="0">
                <a:solidFill>
                  <a:srgbClr val="FF0000"/>
                </a:solidFill>
              </a:rPr>
              <a:t>.</a:t>
            </a:r>
            <a:r>
              <a:rPr lang="en-US" sz="2400" b="1" dirty="0">
                <a:solidFill>
                  <a:srgbClr val="FF0000"/>
                </a:solidFill>
              </a:rPr>
              <a:t>M</a:t>
            </a:r>
            <a:r>
              <a:rPr lang="ru-RU" sz="2400" b="1" dirty="0">
                <a:solidFill>
                  <a:srgbClr val="FF0000"/>
                </a:solidFill>
              </a:rPr>
              <a:t>., 2011</a:t>
            </a:r>
            <a:r>
              <a:rPr lang="ru-RU" sz="2400" b="1" dirty="0" smtClean="0">
                <a:solidFill>
                  <a:srgbClr val="FF0000"/>
                </a:solidFill>
              </a:rPr>
              <a:t>);</a:t>
            </a:r>
            <a:endParaRPr lang="ru-RU" sz="2400" b="1" dirty="0">
              <a:solidFill>
                <a:srgbClr val="FF0000"/>
              </a:solidFill>
            </a:endParaRPr>
          </a:p>
          <a:p>
            <a:pPr lvl="0" algn="just"/>
            <a:r>
              <a:rPr lang="ru-RU" sz="2400" b="1" dirty="0" smtClean="0"/>
              <a:t>Мышечная масса;</a:t>
            </a:r>
            <a:endParaRPr lang="ru-RU" sz="2400" b="1" dirty="0"/>
          </a:p>
          <a:p>
            <a:pPr algn="just">
              <a:lnSpc>
                <a:spcPct val="120000"/>
              </a:lnSpc>
            </a:pPr>
            <a:r>
              <a:rPr lang="ru-RU" sz="2400" b="1" dirty="0" smtClean="0"/>
              <a:t>Объем </a:t>
            </a:r>
            <a:r>
              <a:rPr lang="ru-RU" sz="2400" b="1" dirty="0"/>
              <a:t>и направленность тренировочных нагрузок (</a:t>
            </a:r>
            <a:r>
              <a:rPr lang="en-GB" sz="2400" b="1" dirty="0">
                <a:solidFill>
                  <a:srgbClr val="FF0000"/>
                </a:solidFill>
              </a:rPr>
              <a:t>Nicholson G</a:t>
            </a:r>
            <a:r>
              <a:rPr lang="ru-RU" sz="2400" b="1" dirty="0">
                <a:solidFill>
                  <a:srgbClr val="FF0000"/>
                </a:solidFill>
              </a:rPr>
              <a:t>. </a:t>
            </a:r>
            <a:r>
              <a:rPr lang="en-GB" sz="2400" b="1" dirty="0">
                <a:solidFill>
                  <a:srgbClr val="FF0000"/>
                </a:solidFill>
              </a:rPr>
              <a:t>A</a:t>
            </a:r>
            <a:r>
              <a:rPr lang="ru-RU" sz="2400" b="1" dirty="0">
                <a:solidFill>
                  <a:srgbClr val="FF0000"/>
                </a:solidFill>
              </a:rPr>
              <a:t>., 1985, </a:t>
            </a:r>
            <a:r>
              <a:rPr lang="en-GB" sz="2400" b="1" dirty="0" err="1">
                <a:solidFill>
                  <a:srgbClr val="FF0000"/>
                </a:solidFill>
              </a:rPr>
              <a:t>Aspenes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en-GB" sz="2400" b="1" dirty="0">
                <a:solidFill>
                  <a:srgbClr val="FF0000"/>
                </a:solidFill>
              </a:rPr>
              <a:t>S</a:t>
            </a:r>
            <a:r>
              <a:rPr lang="ru-RU" sz="2400" b="1" dirty="0">
                <a:solidFill>
                  <a:srgbClr val="FF0000"/>
                </a:solidFill>
              </a:rPr>
              <a:t>. </a:t>
            </a:r>
            <a:r>
              <a:rPr lang="en-GB" sz="2400" b="1" dirty="0">
                <a:solidFill>
                  <a:srgbClr val="FF0000"/>
                </a:solidFill>
              </a:rPr>
              <a:t>T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r>
              <a:rPr lang="ru-RU" sz="2400" b="1" dirty="0" smtClean="0"/>
              <a:t>);</a:t>
            </a:r>
          </a:p>
          <a:p>
            <a:pPr algn="just">
              <a:lnSpc>
                <a:spcPct val="120000"/>
              </a:lnSpc>
            </a:pPr>
            <a:r>
              <a:rPr lang="ru-RU" sz="2400" b="1" dirty="0" smtClean="0"/>
              <a:t>Уровень </a:t>
            </a:r>
            <a:r>
              <a:rPr lang="ru-RU" sz="2400" b="1" dirty="0"/>
              <a:t>подготовки спортсмена </a:t>
            </a:r>
            <a:r>
              <a:rPr lang="ru-RU" sz="2400" b="1" dirty="0" smtClean="0"/>
              <a:t>(</a:t>
            </a:r>
            <a:r>
              <a:rPr lang="en-GB" sz="2400" b="1" dirty="0">
                <a:solidFill>
                  <a:srgbClr val="FF0000"/>
                </a:solidFill>
              </a:rPr>
              <a:t>Gleeson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en-GB" sz="2400" b="1" dirty="0">
                <a:solidFill>
                  <a:srgbClr val="FF0000"/>
                </a:solidFill>
              </a:rPr>
              <a:t>M</a:t>
            </a:r>
            <a:r>
              <a:rPr lang="ru-RU" sz="2400" b="1" dirty="0">
                <a:solidFill>
                  <a:srgbClr val="FF0000"/>
                </a:solidFill>
              </a:rPr>
              <a:t>., 2002</a:t>
            </a:r>
            <a:r>
              <a:rPr lang="ru-RU" sz="2400" b="1" dirty="0"/>
              <a:t>.);</a:t>
            </a:r>
          </a:p>
          <a:p>
            <a:pPr algn="just">
              <a:lnSpc>
                <a:spcPct val="120000"/>
              </a:lnSpc>
            </a:pPr>
            <a:r>
              <a:rPr lang="ru-RU" sz="2400" b="1" dirty="0" smtClean="0"/>
              <a:t>Группы </a:t>
            </a:r>
            <a:r>
              <a:rPr lang="ru-RU" sz="2400" b="1" dirty="0"/>
              <a:t>мышц, участвующих в выполнении упражнения (в большей степени возрастание активности КФК после упражнений, вовлекающих мышцы верхней части тела, по сравнению с упражнениями для нижних конечностей (</a:t>
            </a:r>
            <a:r>
              <a:rPr lang="en-GB" sz="2400" b="1" dirty="0">
                <a:solidFill>
                  <a:srgbClr val="FF0000"/>
                </a:solidFill>
              </a:rPr>
              <a:t>Chen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en-GB" sz="2400" b="1" dirty="0">
                <a:solidFill>
                  <a:srgbClr val="FF0000"/>
                </a:solidFill>
              </a:rPr>
              <a:t>T</a:t>
            </a:r>
            <a:r>
              <a:rPr lang="ru-RU" sz="2400" b="1" dirty="0">
                <a:solidFill>
                  <a:srgbClr val="FF0000"/>
                </a:solidFill>
              </a:rPr>
              <a:t>. 2011, </a:t>
            </a:r>
            <a:r>
              <a:rPr lang="en-GB" sz="2400" b="1" dirty="0" err="1">
                <a:solidFill>
                  <a:srgbClr val="FF0000"/>
                </a:solidFill>
              </a:rPr>
              <a:t>Jamurtas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en-GB" sz="2400" b="1" dirty="0">
                <a:solidFill>
                  <a:srgbClr val="FF0000"/>
                </a:solidFill>
              </a:rPr>
              <a:t>A</a:t>
            </a:r>
            <a:r>
              <a:rPr lang="ru-RU" sz="2400" b="1" dirty="0">
                <a:solidFill>
                  <a:srgbClr val="FF0000"/>
                </a:solidFill>
              </a:rPr>
              <a:t>. </a:t>
            </a:r>
            <a:r>
              <a:rPr lang="en-GB" sz="2400" b="1" dirty="0">
                <a:solidFill>
                  <a:srgbClr val="FF0000"/>
                </a:solidFill>
              </a:rPr>
              <a:t>Z</a:t>
            </a:r>
            <a:r>
              <a:rPr lang="ru-RU" sz="2400" b="1" dirty="0">
                <a:solidFill>
                  <a:srgbClr val="FF0000"/>
                </a:solidFill>
              </a:rPr>
              <a:t>., 2005, </a:t>
            </a:r>
            <a:r>
              <a:rPr lang="en-GB" sz="2400" b="1" dirty="0">
                <a:solidFill>
                  <a:srgbClr val="FF0000"/>
                </a:solidFill>
              </a:rPr>
              <a:t>Machado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en-GB" sz="2400" b="1" dirty="0">
                <a:solidFill>
                  <a:srgbClr val="FF0000"/>
                </a:solidFill>
              </a:rPr>
              <a:t>M</a:t>
            </a:r>
            <a:r>
              <a:rPr lang="ru-RU" sz="2400" b="1" dirty="0">
                <a:solidFill>
                  <a:srgbClr val="FF0000"/>
                </a:solidFill>
              </a:rPr>
              <a:t>., 2013, </a:t>
            </a:r>
            <a:r>
              <a:rPr lang="en-GB" sz="2400" b="1" dirty="0">
                <a:solidFill>
                  <a:srgbClr val="FF0000"/>
                </a:solidFill>
              </a:rPr>
              <a:t>Saka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en-GB" sz="2400" b="1" dirty="0">
                <a:solidFill>
                  <a:srgbClr val="FF0000"/>
                </a:solidFill>
              </a:rPr>
              <a:t>T</a:t>
            </a:r>
            <a:r>
              <a:rPr lang="ru-RU" sz="2400" b="1" dirty="0">
                <a:solidFill>
                  <a:srgbClr val="FF0000"/>
                </a:solidFill>
              </a:rPr>
              <a:t>., 2009</a:t>
            </a:r>
            <a:r>
              <a:rPr lang="ru-RU" sz="2400" b="1" dirty="0" smtClean="0"/>
              <a:t>);</a:t>
            </a:r>
            <a:endParaRPr lang="ru-RU" sz="2000" dirty="0"/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0424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565" y="212035"/>
            <a:ext cx="9045138" cy="13208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Нормальные величины  </a:t>
            </a:r>
            <a:r>
              <a:rPr lang="ru-RU" sz="4000" b="1" dirty="0">
                <a:solidFill>
                  <a:schemeClr val="tx1"/>
                </a:solidFill>
              </a:rPr>
              <a:t>КФК (ЕД/л</a:t>
            </a:r>
            <a:r>
              <a:rPr lang="ru-RU" sz="4000" b="1" dirty="0" smtClean="0">
                <a:solidFill>
                  <a:schemeClr val="tx1"/>
                </a:solidFill>
              </a:rPr>
              <a:t>)</a:t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(40-200 ЕД/л)</a:t>
            </a:r>
            <a:endParaRPr lang="ru-RU" sz="40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38538" y="1789045"/>
          <a:ext cx="10813776" cy="4611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6485"/>
                <a:gridCol w="1448836"/>
                <a:gridCol w="1747202"/>
                <a:gridCol w="898498"/>
                <a:gridCol w="2162755"/>
              </a:tblGrid>
              <a:tr h="404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Мужчины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Женщины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Вид спорта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n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интервал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n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интервал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</a:tr>
              <a:tr h="404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Биатлон</a:t>
                      </a:r>
                      <a:endParaRPr lang="ru-RU" sz="3200" b="1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116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72 - 488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617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70 - 376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</a:tr>
              <a:tr h="3750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Велоспорт</a:t>
                      </a:r>
                      <a:endParaRPr lang="ru-RU" sz="3200" b="1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135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140 - 420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85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112 - 260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</a:tr>
              <a:tr h="314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Гребля академическая</a:t>
                      </a:r>
                      <a:endParaRPr lang="ru-RU" sz="3200" b="1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1089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90 - 345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233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80 - 195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</a:tr>
              <a:tr h="119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Гребля на байдарках и каноэ</a:t>
                      </a:r>
                      <a:endParaRPr lang="ru-RU" sz="3200" b="1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2938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84- 597</a:t>
                      </a: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 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472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60 - 312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</a:tr>
              <a:tr h="404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Лыжные гонки</a:t>
                      </a:r>
                      <a:endParaRPr lang="ru-RU" sz="3200" b="1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112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96 - 472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122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116 - 304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</a:tr>
              <a:tr h="404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Плавание</a:t>
                      </a:r>
                      <a:endParaRPr lang="ru-RU" sz="3200" b="1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581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70 - 561</a:t>
                      </a:r>
                      <a:endParaRPr lang="ru-RU" sz="32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450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54 - 391</a:t>
                      </a:r>
                      <a:endParaRPr lang="ru-RU" sz="32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14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696" y="45308"/>
            <a:ext cx="10106852" cy="111664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Сравнительный анализ динамики КФК под влиянием тренировочных нагрузок различной направленности  </a:t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5788" y="5208105"/>
            <a:ext cx="8596668" cy="137050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Результаты научных экспериментов подразумевает две основные причины повреждения мышц, индуцированные физической нагрузкой: механическое напряжение  и метаболический стресс, обусловленный образованием свободных радикалов и кальциевой перегрузкой во время упражнений. 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715235"/>
              </p:ext>
            </p:extLst>
          </p:nvPr>
        </p:nvGraphicFramePr>
        <p:xfrm>
          <a:off x="555938" y="1366108"/>
          <a:ext cx="8747087" cy="3841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330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561" y="222635"/>
            <a:ext cx="9940743" cy="262194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/>
              <a:t>Активность КФК является одним из важных диагностических критериев, ассоциированных с явлениями </a:t>
            </a:r>
            <a:r>
              <a:rPr lang="ru-RU" sz="2800" b="1" dirty="0" err="1">
                <a:solidFill>
                  <a:srgbClr val="FF0000"/>
                </a:solidFill>
              </a:rPr>
              <a:t>рабдомиолиза</a:t>
            </a:r>
            <a:r>
              <a:rPr lang="ru-RU" sz="2800" b="1" dirty="0">
                <a:solidFill>
                  <a:srgbClr val="FF0000"/>
                </a:solidFill>
              </a:rPr>
              <a:t>.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endParaRPr lang="ru-RU" sz="28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2800" dirty="0" smtClean="0"/>
              <a:t>В </a:t>
            </a:r>
            <a:r>
              <a:rPr lang="ru-RU" sz="2800" dirty="0"/>
              <a:t>зарубежной литературе имеются данные, что пятикратное превышение активности КФК  выше границ нормы является критерием </a:t>
            </a:r>
            <a:r>
              <a:rPr lang="ru-RU" sz="2800" dirty="0" err="1"/>
              <a:t>рабдомиолиза</a:t>
            </a:r>
            <a:r>
              <a:rPr lang="ru-RU" sz="2800" dirty="0"/>
              <a:t> (</a:t>
            </a:r>
            <a:r>
              <a:rPr lang="en-US" sz="2800" dirty="0" err="1">
                <a:solidFill>
                  <a:srgbClr val="FF0000"/>
                </a:solidFill>
              </a:rPr>
              <a:t>Keltz</a:t>
            </a:r>
            <a:r>
              <a:rPr lang="en-US" sz="2800" dirty="0">
                <a:solidFill>
                  <a:srgbClr val="FF0000"/>
                </a:solidFill>
              </a:rPr>
              <a:t> E</a:t>
            </a:r>
            <a:r>
              <a:rPr lang="ru-RU" sz="2800" dirty="0">
                <a:solidFill>
                  <a:srgbClr val="FF0000"/>
                </a:solidFill>
              </a:rPr>
              <a:t>. </a:t>
            </a:r>
            <a:r>
              <a:rPr lang="en-US" sz="2800" dirty="0">
                <a:solidFill>
                  <a:srgbClr val="FF0000"/>
                </a:solidFill>
              </a:rPr>
              <a:t>at al</a:t>
            </a:r>
            <a:r>
              <a:rPr lang="ru-RU" sz="2800" dirty="0">
                <a:solidFill>
                  <a:srgbClr val="FF0000"/>
                </a:solidFill>
              </a:rPr>
              <a:t>., 2013,  </a:t>
            </a:r>
            <a:r>
              <a:rPr lang="en-US" sz="2800" dirty="0">
                <a:solidFill>
                  <a:srgbClr val="FF0000"/>
                </a:solidFill>
              </a:rPr>
              <a:t>Torres P</a:t>
            </a:r>
            <a:r>
              <a:rPr lang="ru-RU" sz="2800" dirty="0">
                <a:solidFill>
                  <a:srgbClr val="FF0000"/>
                </a:solidFill>
              </a:rPr>
              <a:t>. </a:t>
            </a:r>
            <a:r>
              <a:rPr lang="en-US" sz="2800" dirty="0">
                <a:solidFill>
                  <a:srgbClr val="FF0000"/>
                </a:solidFill>
              </a:rPr>
              <a:t>A</a:t>
            </a:r>
            <a:r>
              <a:rPr lang="ru-RU" sz="2800" dirty="0">
                <a:solidFill>
                  <a:srgbClr val="FF0000"/>
                </a:solidFill>
              </a:rPr>
              <a:t>. </a:t>
            </a:r>
            <a:r>
              <a:rPr lang="en-US" sz="2800" dirty="0">
                <a:solidFill>
                  <a:srgbClr val="FF0000"/>
                </a:solidFill>
              </a:rPr>
              <a:t>at al</a:t>
            </a:r>
            <a:r>
              <a:rPr lang="ru-RU" sz="2800" dirty="0">
                <a:solidFill>
                  <a:srgbClr val="FF0000"/>
                </a:solidFill>
              </a:rPr>
              <a:t>., 2015,  </a:t>
            </a:r>
            <a:r>
              <a:rPr lang="en-US" sz="2800" dirty="0" err="1">
                <a:solidFill>
                  <a:srgbClr val="FF0000"/>
                </a:solidFill>
              </a:rPr>
              <a:t>Cervellin</a:t>
            </a:r>
            <a:r>
              <a:rPr lang="en-US" sz="2800" dirty="0">
                <a:solidFill>
                  <a:srgbClr val="FF0000"/>
                </a:solidFill>
              </a:rPr>
              <a:t> G</a:t>
            </a:r>
            <a:r>
              <a:rPr lang="ru-RU" sz="2800" dirty="0">
                <a:solidFill>
                  <a:srgbClr val="FF0000"/>
                </a:solidFill>
              </a:rPr>
              <a:t>. </a:t>
            </a:r>
            <a:r>
              <a:rPr lang="en-US" sz="2800" dirty="0">
                <a:solidFill>
                  <a:srgbClr val="FF0000"/>
                </a:solidFill>
              </a:rPr>
              <a:t>at al</a:t>
            </a:r>
            <a:r>
              <a:rPr lang="ru-RU" sz="2800" dirty="0">
                <a:solidFill>
                  <a:srgbClr val="FF0000"/>
                </a:solidFill>
              </a:rPr>
              <a:t>., 2010</a:t>
            </a:r>
            <a:r>
              <a:rPr lang="ru-RU" sz="2800" dirty="0"/>
              <a:t>). </a:t>
            </a:r>
            <a:endParaRPr lang="ru-RU" sz="2800" dirty="0" smtClean="0"/>
          </a:p>
          <a:p>
            <a:endParaRPr lang="ru-RU" sz="2800" dirty="0"/>
          </a:p>
          <a:p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9007" y="3584595"/>
            <a:ext cx="9415850" cy="2794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25000"/>
              </a:lnSpc>
              <a:spcAft>
                <a:spcPts val="0"/>
              </a:spcAft>
            </a:pPr>
            <a:r>
              <a:rPr lang="ru-RU" sz="3600" dirty="0"/>
              <a:t>В нашем исследовании выявлено 100 случаев (из 6923 исследований) пятикратного превышения активности КФК (1,4 %). 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3285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00990"/>
            <a:ext cx="8596668" cy="7128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/>
              <a:t>Проблемы:</a:t>
            </a:r>
            <a:br>
              <a:rPr lang="ru-RU" sz="4400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166357"/>
            <a:ext cx="10175545" cy="5453104"/>
          </a:xfrm>
        </p:spPr>
        <p:txBody>
          <a:bodyPr>
            <a:noAutofit/>
          </a:bodyPr>
          <a:lstStyle/>
          <a:p>
            <a:pPr lvl="0" algn="just"/>
            <a:r>
              <a:rPr lang="ru-RU" sz="2400" dirty="0">
                <a:solidFill>
                  <a:schemeClr val="tx1"/>
                </a:solidFill>
              </a:rPr>
              <a:t>Большая </a:t>
            </a:r>
            <a:r>
              <a:rPr lang="ru-RU" sz="2400" dirty="0" err="1">
                <a:solidFill>
                  <a:schemeClr val="tx1"/>
                </a:solidFill>
              </a:rPr>
              <a:t>межиндивидуальная</a:t>
            </a:r>
            <a:r>
              <a:rPr lang="ru-RU" sz="2400" dirty="0">
                <a:solidFill>
                  <a:schemeClr val="tx1"/>
                </a:solidFill>
              </a:rPr>
              <a:t> вариация в активности сывороточной КФК, что затрудняет разработку надежных </a:t>
            </a:r>
            <a:r>
              <a:rPr lang="ru-RU" sz="2400" dirty="0" err="1">
                <a:solidFill>
                  <a:schemeClr val="tx1"/>
                </a:solidFill>
              </a:rPr>
              <a:t>референтных</a:t>
            </a:r>
            <a:r>
              <a:rPr lang="ru-RU" sz="2400" dirty="0">
                <a:solidFill>
                  <a:schemeClr val="tx1"/>
                </a:solidFill>
              </a:rPr>
              <a:t> значений для спортсменов.</a:t>
            </a:r>
          </a:p>
          <a:p>
            <a:pPr lvl="0" algn="just"/>
            <a:r>
              <a:rPr lang="ru-RU" sz="2400" dirty="0">
                <a:solidFill>
                  <a:schemeClr val="tx1"/>
                </a:solidFill>
              </a:rPr>
              <a:t> Кинетика фермента (активность этого фермента возрастает примерно на 100 % через 8 часов, а пиковые значения могут быть достигнуты в интервале от 24 до 96 часов в зависимости от вида упражнений и индивидуальных особенностей организма спортсменов) (</a:t>
            </a:r>
            <a:r>
              <a:rPr lang="en-GB" sz="2400" dirty="0">
                <a:solidFill>
                  <a:schemeClr val="tx1"/>
                </a:solidFill>
              </a:rPr>
              <a:t>Brancaccio P</a:t>
            </a:r>
            <a:r>
              <a:rPr lang="ru-RU" sz="2400" dirty="0">
                <a:solidFill>
                  <a:schemeClr val="tx1"/>
                </a:solidFill>
              </a:rPr>
              <a:t>., 2008, </a:t>
            </a:r>
            <a:r>
              <a:rPr lang="en-GB" sz="2400" dirty="0" err="1">
                <a:solidFill>
                  <a:schemeClr val="tx1"/>
                </a:solidFill>
              </a:rPr>
              <a:t>Carmo</a:t>
            </a:r>
            <a:r>
              <a:rPr lang="en-GB" sz="2400" dirty="0">
                <a:solidFill>
                  <a:schemeClr val="tx1"/>
                </a:solidFill>
              </a:rPr>
              <a:t> F</a:t>
            </a:r>
            <a:r>
              <a:rPr lang="ru-RU" sz="2400" dirty="0">
                <a:solidFill>
                  <a:schemeClr val="tx1"/>
                </a:solidFill>
              </a:rPr>
              <a:t>. </a:t>
            </a:r>
            <a:r>
              <a:rPr lang="en-GB" sz="2400" dirty="0">
                <a:solidFill>
                  <a:schemeClr val="tx1"/>
                </a:solidFill>
              </a:rPr>
              <a:t>C</a:t>
            </a:r>
            <a:r>
              <a:rPr lang="ru-RU" sz="2400" dirty="0">
                <a:solidFill>
                  <a:schemeClr val="tx1"/>
                </a:solidFill>
              </a:rPr>
              <a:t>., 2011, </a:t>
            </a:r>
            <a:r>
              <a:rPr lang="en-GB" sz="2400" dirty="0">
                <a:solidFill>
                  <a:schemeClr val="tx1"/>
                </a:solidFill>
              </a:rPr>
              <a:t>Machado M</a:t>
            </a:r>
            <a:r>
              <a:rPr lang="ru-RU" sz="2400" dirty="0">
                <a:solidFill>
                  <a:schemeClr val="tx1"/>
                </a:solidFill>
              </a:rPr>
              <a:t>., 2012).</a:t>
            </a:r>
          </a:p>
          <a:p>
            <a:r>
              <a:rPr lang="ru-RU" sz="2400" dirty="0">
                <a:solidFill>
                  <a:schemeClr val="tx1"/>
                </a:solidFill>
              </a:rPr>
              <a:t>Влияние лекарственных препаратов </a:t>
            </a: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ru-RU" sz="2400" dirty="0" err="1" smtClean="0">
                <a:solidFill>
                  <a:schemeClr val="tx1"/>
                </a:solidFill>
              </a:rPr>
              <a:t>диклофенак</a:t>
            </a:r>
            <a:r>
              <a:rPr lang="ru-RU" sz="2400" dirty="0" smtClean="0">
                <a:solidFill>
                  <a:schemeClr val="tx1"/>
                </a:solidFill>
              </a:rPr>
              <a:t>, антибактериальные препараты, внутримышечные </a:t>
            </a:r>
            <a:r>
              <a:rPr lang="ru-RU" sz="2400" dirty="0" err="1" smtClean="0">
                <a:solidFill>
                  <a:schemeClr val="tx1"/>
                </a:solidFill>
              </a:rPr>
              <a:t>иньекции</a:t>
            </a:r>
            <a:r>
              <a:rPr lang="ru-RU" sz="2400" dirty="0" smtClean="0">
                <a:solidFill>
                  <a:schemeClr val="tx1"/>
                </a:solidFill>
              </a:rPr>
              <a:t> и т.д.) (</a:t>
            </a:r>
            <a:r>
              <a:rPr lang="ru-RU" sz="2400" dirty="0" err="1" smtClean="0">
                <a:solidFill>
                  <a:srgbClr val="FF0000"/>
                </a:solidFill>
              </a:rPr>
              <a:t>Тиц</a:t>
            </a:r>
            <a:r>
              <a:rPr lang="ru-RU" sz="2400" dirty="0" smtClean="0">
                <a:solidFill>
                  <a:srgbClr val="FF0000"/>
                </a:solidFill>
              </a:rPr>
              <a:t>  </a:t>
            </a:r>
            <a:r>
              <a:rPr lang="ru-RU" sz="2400" dirty="0">
                <a:solidFill>
                  <a:srgbClr val="FF0000"/>
                </a:solidFill>
              </a:rPr>
              <a:t>Н.У., 1986</a:t>
            </a:r>
            <a:r>
              <a:rPr lang="ru-RU" sz="2400" dirty="0">
                <a:solidFill>
                  <a:schemeClr val="tx1"/>
                </a:solidFill>
              </a:rPr>
              <a:t>)</a:t>
            </a:r>
          </a:p>
          <a:p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62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37211"/>
            <a:ext cx="10012679" cy="523751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dirty="0">
                <a:solidFill>
                  <a:schemeClr val="tx1"/>
                </a:solidFill>
              </a:rPr>
              <a:t>Практическая ценность мониторинга активности КФК в тренировочном процессе заключается в том, что используя динамику данного фермента под влиянием физических нагрузок, можно подобрать упражнения различного характера и интенсивности, не вызывающие негативных процессов в мышечной ткани. </a:t>
            </a:r>
            <a:endParaRPr lang="en-US" sz="2800" dirty="0">
              <a:solidFill>
                <a:schemeClr val="tx1"/>
              </a:solidFill>
            </a:endParaRPr>
          </a:p>
          <a:p>
            <a:pPr algn="just"/>
            <a:endParaRPr lang="ru-RU" sz="2800" dirty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Оценка адекватности тренировочных нагрузок.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Залог </a:t>
            </a:r>
            <a:r>
              <a:rPr lang="ru-RU" sz="2800" dirty="0">
                <a:solidFill>
                  <a:schemeClr val="tx1"/>
                </a:solidFill>
              </a:rPr>
              <a:t>успеха использования КФК в мониторинге тренировочного процесса – правильная интерпретация и учет всех факторов, влияющих на активность фермента. </a:t>
            </a:r>
          </a:p>
          <a:p>
            <a:pPr algn="just"/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12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591" y="390571"/>
            <a:ext cx="1365226" cy="20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1122204" y="129672"/>
            <a:ext cx="9867690" cy="6140142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defPPr>
            <a:lvl1pPr marL="342720" marR="0" lvl="0" indent="-342720" algn="l" defTabSz="457200" rtl="0" eaLnBrk="1" latinLnBrk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Clr>
                <a:schemeClr val="accent1"/>
              </a:buClr>
              <a:buSzPct val="80000"/>
              <a:buFont typeface="Wingdings 3" charset="2"/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1pPr>
            <a:lvl2pPr marL="457200" marR="0" lvl="1" indent="-182880" algn="l" defTabSz="457200" rtl="0" eaLnBrk="1" latinLnBrk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457200" algn="l"/>
                <a:tab pos="1371599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</a:tabLst>
              <a:defRPr lang="ru-RU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2pPr>
            <a:lvl3pPr marL="1143000" marR="0" lvl="2" indent="-228600" algn="l" defTabSz="457200" rtl="0" eaLnBrk="1" latinLnBrk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ru-RU" sz="1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3pPr>
            <a:lvl4pPr marL="1600199" marR="0" lvl="3" indent="-228600" algn="l" defTabSz="457200" rtl="0" eaLnBrk="1" latinLnBrk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ru-RU" sz="1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4pPr>
            <a:lvl5pPr marL="2057400" marR="0" lvl="4" indent="-228600" algn="l" defTabSz="457200" rtl="0" eaLnBrk="1" latinLnBrk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5pPr>
            <a:lvl6pPr marL="2057400" marR="0" lvl="5" indent="-228600" algn="l" defTabSz="457200" rtl="0" eaLnBrk="1" latinLnBrk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6pPr>
            <a:lvl7pPr marL="2057400" marR="0" lvl="6" indent="-228600" algn="l" defTabSz="457200" rtl="0" eaLnBrk="1" latinLnBrk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7pPr>
            <a:lvl8pPr marL="2057400" marR="0" lvl="7" indent="-228600" algn="l" defTabSz="457200" rtl="0" eaLnBrk="1" latinLnBrk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8pPr>
            <a:lvl9pPr marL="2057400" marR="0" lvl="8" indent="-228600" algn="l" defTabSz="457200" rtl="0" eaLnBrk="1" latinLnBrk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9pPr>
          </a:lstStyle>
          <a:p>
            <a:pPr lvl="1" indent="0" algn="ctr" hangingPunct="1">
              <a:lnSpc>
                <a:spcPct val="80000"/>
              </a:lnSpc>
              <a:spcBef>
                <a:spcPts val="1500"/>
              </a:spcBef>
              <a:buFont typeface="Arial" pitchFamily="34"/>
              <a:buNone/>
            </a:pPr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Биохимический контроль = </a:t>
            </a: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клинико-лабораторный контроль</a:t>
            </a:r>
          </a:p>
          <a:p>
            <a:pPr lvl="1" indent="0" algn="ctr" hangingPunct="1">
              <a:lnSpc>
                <a:spcPct val="80000"/>
              </a:lnSpc>
              <a:spcBef>
                <a:spcPts val="1500"/>
              </a:spcBef>
              <a:buFont typeface="Arial" pitchFamily="34"/>
              <a:buNone/>
            </a:pPr>
            <a:r>
              <a:rPr lang="ru-RU" sz="6000" dirty="0" smtClean="0">
                <a:solidFill>
                  <a:srgbClr val="21274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методов управления тренировочным процессом</a:t>
            </a:r>
          </a:p>
          <a:p>
            <a:pPr lvl="1" indent="0" algn="ctr" hangingPunct="1">
              <a:lnSpc>
                <a:spcPct val="80000"/>
              </a:lnSpc>
              <a:spcBef>
                <a:spcPts val="150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Успешное решение многих задач спортивной практики возможно, если биохимический контроль будет проводиться в комплексе с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врачебным обследованием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педагогическими наблюдениями тренера</a:t>
            </a:r>
            <a:endParaRPr lang="ru-RU" sz="3200" dirty="0">
              <a:solidFill>
                <a:srgbClr val="21274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3964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985"/>
            <a:ext cx="9531178" cy="1439345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/>
              <a:t>АСТ</a:t>
            </a:r>
            <a:r>
              <a:rPr lang="ru-RU" sz="2400" dirty="0" smtClean="0"/>
              <a:t> (</a:t>
            </a:r>
            <a:r>
              <a:rPr lang="ru-RU" sz="2400" i="1" dirty="0" err="1" smtClean="0"/>
              <a:t>аспартатаминотрансфераза</a:t>
            </a:r>
            <a:r>
              <a:rPr lang="ru-RU" sz="2400" dirty="0" smtClean="0"/>
              <a:t>)</a:t>
            </a:r>
            <a:r>
              <a:rPr lang="ru-RU" sz="2400" dirty="0"/>
              <a:t> </a:t>
            </a:r>
            <a:r>
              <a:rPr lang="ru-RU" sz="2400" dirty="0" smtClean="0"/>
              <a:t>- </a:t>
            </a:r>
            <a:r>
              <a:rPr lang="ru-RU" sz="2400" dirty="0"/>
              <a:t>ф</a:t>
            </a:r>
            <a:r>
              <a:rPr lang="ru-RU" sz="2400" dirty="0" smtClean="0"/>
              <a:t>ермент </a:t>
            </a:r>
            <a:r>
              <a:rPr lang="ru-RU" sz="2400" dirty="0"/>
              <a:t>катализирует </a:t>
            </a:r>
            <a:r>
              <a:rPr lang="ru-RU" sz="2400" dirty="0" smtClean="0"/>
              <a:t>превращение </a:t>
            </a:r>
            <a:r>
              <a:rPr lang="ru-RU" sz="2400" dirty="0" err="1"/>
              <a:t>оксалоацетата</a:t>
            </a:r>
            <a:r>
              <a:rPr lang="ru-RU" sz="2400" dirty="0"/>
              <a:t> в </a:t>
            </a:r>
            <a:r>
              <a:rPr lang="ru-RU" sz="2400" dirty="0" err="1"/>
              <a:t>аспартат</a:t>
            </a:r>
            <a:r>
              <a:rPr lang="ru-RU" sz="2400" dirty="0"/>
              <a:t>, перенося NH</a:t>
            </a:r>
            <a:r>
              <a:rPr lang="ru-RU" sz="2400" baseline="-25000" dirty="0"/>
              <a:t>3</a:t>
            </a:r>
            <a:r>
              <a:rPr lang="ru-RU" sz="2400" dirty="0"/>
              <a:t> на первую молекулу. </a:t>
            </a:r>
            <a:r>
              <a:rPr lang="ru-RU" sz="2400" dirty="0" smtClean="0"/>
              <a:t>Реакция </a:t>
            </a:r>
            <a:r>
              <a:rPr lang="ru-RU" sz="2400" dirty="0"/>
              <a:t>играет важную роль в высвобождении NH</a:t>
            </a:r>
            <a:r>
              <a:rPr lang="ru-RU" sz="2400" baseline="-25000" dirty="0"/>
              <a:t>3</a:t>
            </a:r>
            <a:r>
              <a:rPr lang="ru-RU" sz="2400" dirty="0"/>
              <a:t> из аминокислот, который затем перерабатывается в </a:t>
            </a:r>
            <a:r>
              <a:rPr lang="ru-RU" sz="2400" dirty="0" smtClean="0"/>
              <a:t>цикле мочевины </a:t>
            </a:r>
            <a:r>
              <a:rPr lang="ru-RU" sz="2400" dirty="0" smtClean="0">
                <a:solidFill>
                  <a:srgbClr val="C00000"/>
                </a:solidFill>
              </a:rPr>
              <a:t>(в норме 5-40 ЕД/л)</a:t>
            </a:r>
            <a:endParaRPr lang="ru-RU" sz="2400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5F1"/>
              </a:clrFrom>
              <a:clrTo>
                <a:srgbClr val="F6F5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4202" y="2529468"/>
            <a:ext cx="6984902" cy="4648573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47" y="2060384"/>
            <a:ext cx="9772523" cy="1233558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6233" y="5348488"/>
            <a:ext cx="1973810" cy="1223762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1974" y="3763026"/>
            <a:ext cx="1557451" cy="297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5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985"/>
            <a:ext cx="9531178" cy="1439345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/>
              <a:t>АЛТ</a:t>
            </a:r>
            <a:r>
              <a:rPr lang="ru-RU" sz="2400" dirty="0" smtClean="0"/>
              <a:t> (</a:t>
            </a:r>
            <a:r>
              <a:rPr lang="ru-RU" sz="2400" i="1" dirty="0" err="1" smtClean="0"/>
              <a:t>аланинаминотрансфераза</a:t>
            </a:r>
            <a:r>
              <a:rPr lang="ru-RU" sz="2400" dirty="0" smtClean="0"/>
              <a:t>)</a:t>
            </a:r>
            <a:r>
              <a:rPr lang="ru-RU" sz="2400" dirty="0"/>
              <a:t> </a:t>
            </a:r>
            <a:r>
              <a:rPr lang="ru-RU" sz="2400" dirty="0" smtClean="0"/>
              <a:t>- </a:t>
            </a:r>
            <a:r>
              <a:rPr lang="ru-RU" sz="2400" dirty="0"/>
              <a:t>внутриклеточный </a:t>
            </a:r>
            <a:r>
              <a:rPr lang="ru-RU" sz="2400" dirty="0" smtClean="0"/>
              <a:t>фермент, катализирующий обратимую </a:t>
            </a:r>
            <a:r>
              <a:rPr lang="ru-RU" sz="2400" dirty="0"/>
              <a:t>реакцию переноса аминогруппы </a:t>
            </a:r>
            <a:r>
              <a:rPr lang="ru-RU" sz="2400" dirty="0" err="1"/>
              <a:t>аланина</a:t>
            </a:r>
            <a:r>
              <a:rPr lang="ru-RU" sz="2400" dirty="0"/>
              <a:t> на а-кетоглутаровую кислоту с образованием пировиноградной кислоты и </a:t>
            </a:r>
            <a:r>
              <a:rPr lang="ru-RU" sz="2400" dirty="0" err="1"/>
              <a:t>глутаминовой</a:t>
            </a:r>
            <a:r>
              <a:rPr lang="ru-RU" sz="2400" dirty="0"/>
              <a:t> </a:t>
            </a:r>
            <a:r>
              <a:rPr lang="ru-RU" sz="2400" dirty="0" smtClean="0"/>
              <a:t>кислоты </a:t>
            </a:r>
            <a:r>
              <a:rPr lang="ru-RU" sz="2400" dirty="0" smtClean="0">
                <a:solidFill>
                  <a:srgbClr val="C00000"/>
                </a:solidFill>
              </a:rPr>
              <a:t>(в норме 5-40 ЕД/л).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5F1"/>
              </a:clrFrom>
              <a:clrTo>
                <a:srgbClr val="F6F5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773" y="3766806"/>
            <a:ext cx="4376517" cy="3000174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3" y="3026232"/>
            <a:ext cx="4967209" cy="3439760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0669" y="5206979"/>
            <a:ext cx="688905" cy="1318104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932" y="2002365"/>
            <a:ext cx="8846820" cy="1016443"/>
          </a:xfrm>
          <a:prstGeom prst="rect">
            <a:avLst/>
          </a:prstGeom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550" y="5603170"/>
            <a:ext cx="761360" cy="862822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30200" y="5605611"/>
            <a:ext cx="1469033" cy="86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3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66734" y="890980"/>
            <a:ext cx="8703831" cy="6301725"/>
          </a:xfrm>
        </p:spPr>
        <p:txBody>
          <a:bodyPr vert="horz" wrap="square" lIns="91440" tIns="45720" rIns="91440" bIns="45720" rtlCol="0" anchor="t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 hangingPunct="1">
              <a:lnSpc>
                <a:spcPct val="75000"/>
              </a:lnSpc>
            </a:pPr>
            <a: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КФК </a:t>
            </a:r>
            <a:b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 </a:t>
            </a:r>
            <a:b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АЛТ</a:t>
            </a:r>
            <a: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b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КФК/АСТ          АСТ/АЛТ</a:t>
            </a:r>
            <a:br>
              <a:rPr lang="ru-RU" sz="4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0" y="4930408"/>
            <a:ext cx="11159543" cy="584775"/>
          </a:xfrm>
        </p:spPr>
        <p:txBody>
          <a:bodyPr vert="horz" wrap="square" lIns="0" tIns="45720" rIns="0" bIns="45720" rtlCol="0" anchor="ctr">
            <a:spAutoFit/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1pPr>
            <a:lvl2pPr marL="457200" marR="0" lvl="1" indent="-18288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457200" algn="l"/>
                <a:tab pos="1371599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2pPr>
            <a:lvl3pPr marL="1143000" marR="0" lvl="2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3pPr>
            <a:lvl4pPr marL="1600199" marR="0" lvl="3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4pPr>
            <a:lvl5pPr marL="2057400" marR="0" lvl="4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5pPr>
            <a:lvl6pPr marL="2057400" marR="0" lvl="5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6pPr>
            <a:lvl7pPr marL="2057400" marR="0" lvl="6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7pPr>
            <a:lvl8pPr marL="2057400" marR="0" lvl="7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8pPr>
            <a:lvl9pPr marL="2057400" marR="0" lvl="8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9pPr>
          </a:lstStyle>
          <a:p>
            <a:pPr marL="990360" lvl="1" indent="-533160" hangingPunct="1">
              <a:spcBef>
                <a:spcPts val="697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133" y="2073581"/>
            <a:ext cx="1507607" cy="1937274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0299" y="4045184"/>
            <a:ext cx="2564202" cy="15898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32" y="1168164"/>
            <a:ext cx="1344114" cy="772418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511" y="501245"/>
            <a:ext cx="1120107" cy="1439337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336" y="4136013"/>
            <a:ext cx="991488" cy="1274061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0288" y="2982408"/>
            <a:ext cx="1232049" cy="76387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0904" y="116952"/>
            <a:ext cx="1098827" cy="2102423"/>
          </a:xfrm>
          <a:prstGeom prst="rect">
            <a:avLst/>
          </a:prstGeom>
        </p:spPr>
      </p:pic>
      <p:pic>
        <p:nvPicPr>
          <p:cNvPr id="11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249" y="1218235"/>
            <a:ext cx="669971" cy="759254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2467" y="2326489"/>
            <a:ext cx="660094" cy="1262980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1875" y="4455343"/>
            <a:ext cx="496584" cy="950130"/>
          </a:xfrm>
          <a:prstGeom prst="rect">
            <a:avLst/>
          </a:prstGeom>
        </p:spPr>
      </p:pic>
      <p:pic>
        <p:nvPicPr>
          <p:cNvPr id="14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962" y="4794247"/>
            <a:ext cx="495096" cy="561074"/>
          </a:xfrm>
          <a:prstGeom prst="rect">
            <a:avLst/>
          </a:prstGeom>
        </p:spPr>
      </p:pic>
      <p:pic>
        <p:nvPicPr>
          <p:cNvPr id="15" name="Изображение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7249" y="4903709"/>
            <a:ext cx="815401" cy="47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80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7290" y="139715"/>
            <a:ext cx="9531178" cy="47750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Коэффициент де </a:t>
            </a:r>
            <a:r>
              <a:rPr lang="ru-RU" sz="3600" b="1" dirty="0" err="1" smtClean="0"/>
              <a:t>Ритиса</a:t>
            </a:r>
            <a:r>
              <a:rPr lang="ru-RU" sz="3600" b="1" dirty="0" smtClean="0"/>
              <a:t> </a:t>
            </a:r>
            <a:r>
              <a:rPr lang="mr-IN" sz="3600" b="1" dirty="0" smtClean="0"/>
              <a:t>–</a:t>
            </a: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АСТ/АЛТ</a:t>
            </a:r>
          </a:p>
          <a:p>
            <a:pPr marL="0" indent="0" algn="just">
              <a:buNone/>
            </a:pPr>
            <a:r>
              <a:rPr lang="ru-RU" sz="2400" dirty="0"/>
              <a:t>ц</a:t>
            </a:r>
            <a:r>
              <a:rPr lang="ru-RU" sz="2400" dirty="0" smtClean="0"/>
              <a:t>енный диагностический маркер для </a:t>
            </a:r>
            <a:r>
              <a:rPr lang="ru-RU" altLang="ru-RU" sz="2400" dirty="0" smtClean="0">
                <a:solidFill>
                  <a:schemeClr val="tx1"/>
                </a:solidFill>
                <a:latin typeface="Arial" charset="0"/>
              </a:rPr>
              <a:t>определения </a:t>
            </a:r>
            <a:r>
              <a:rPr lang="ru-RU" altLang="ru-RU" sz="2400" dirty="0">
                <a:solidFill>
                  <a:schemeClr val="tx1"/>
                </a:solidFill>
                <a:latin typeface="Arial" charset="0"/>
              </a:rPr>
              <a:t>органной специфичности напряженности метаболических процессов</a:t>
            </a:r>
            <a:endParaRPr lang="ru-RU" sz="24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7200" y="5009077"/>
            <a:ext cx="1051415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Увеличение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соотношения АСТ/АЛТ 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может ассоциироваться 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с 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преимущественными</a:t>
            </a:r>
            <a:r>
              <a:rPr kumimoji="0" lang="ru-RU" alt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повреждениями мембран</a:t>
            </a:r>
            <a:r>
              <a:rPr kumimoji="0" lang="ru-RU" alt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altLang="ru-RU" sz="18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мышечных клеток и </a:t>
            </a:r>
            <a:r>
              <a:rPr kumimoji="0" lang="ru-RU" alt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миокарда 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во 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время напряженных 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мышечны</a:t>
            </a:r>
            <a:r>
              <a:rPr lang="ru-RU" altLang="ru-RU" dirty="0" smtClean="0">
                <a:latin typeface="Arial" charset="0"/>
              </a:rPr>
              <a:t>х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нагрузок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C00000"/>
                </a:solidFill>
                <a:latin typeface="Arial" charset="0"/>
              </a:rPr>
              <a:t>Снижение</a:t>
            </a:r>
            <a:r>
              <a:rPr lang="ru-RU" altLang="ru-RU" dirty="0" smtClean="0">
                <a:latin typeface="Arial" charset="0"/>
              </a:rPr>
              <a:t> </a:t>
            </a:r>
            <a:r>
              <a:rPr lang="ru-RU" altLang="ru-RU" dirty="0">
                <a:latin typeface="Arial" charset="0"/>
              </a:rPr>
              <a:t>соотношения </a:t>
            </a:r>
            <a:r>
              <a:rPr lang="ru-RU" altLang="ru-RU" dirty="0" smtClean="0">
                <a:latin typeface="Arial" charset="0"/>
              </a:rPr>
              <a:t>АСТ/АЛТ </a:t>
            </a:r>
            <a:r>
              <a:rPr lang="ru-RU" altLang="ru-RU" dirty="0">
                <a:latin typeface="Arial" charset="0"/>
              </a:rPr>
              <a:t>может ассоциироваться с преимущественными повреждениями мембран </a:t>
            </a:r>
            <a:r>
              <a:rPr lang="ru-RU" altLang="ru-RU" u="sng" dirty="0" smtClean="0">
                <a:latin typeface="Arial" charset="0"/>
              </a:rPr>
              <a:t>печеночных </a:t>
            </a:r>
            <a:r>
              <a:rPr lang="ru-RU" altLang="ru-RU" dirty="0" smtClean="0">
                <a:latin typeface="Arial" charset="0"/>
              </a:rPr>
              <a:t>клеток.</a:t>
            </a:r>
            <a:endParaRPr lang="ru-RU" altLang="ru-RU" dirty="0">
              <a:latin typeface="Arial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334921"/>
              </p:ext>
            </p:extLst>
          </p:nvPr>
        </p:nvGraphicFramePr>
        <p:xfrm>
          <a:off x="805094" y="1755712"/>
          <a:ext cx="9818369" cy="32533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0768"/>
                <a:gridCol w="1344268"/>
                <a:gridCol w="1739964"/>
                <a:gridCol w="1093692"/>
                <a:gridCol w="1789677"/>
              </a:tblGrid>
              <a:tr h="11180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Вид спорта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Мужчины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Женщины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9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X±SD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X±SD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</a:tr>
              <a:tr h="467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Биатлон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94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1,17±0,37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351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1,33±0,49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</a:tr>
              <a:tr h="467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Велоспорт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153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1,43±0,27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105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1,33±0,28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</a:tr>
              <a:tr h="52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Гребля академическая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736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1,42±0,69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</a:tr>
              <a:tr h="467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Гребля на байдарках и каноэ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2655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1,38±0,49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451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1,62±0,66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</a:tr>
              <a:tr h="467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Лыжные гонки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104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1,61±0,76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120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1,47±0,61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</a:tr>
              <a:tr h="467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Плавание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445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1,59±0,75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303</a:t>
                      </a:r>
                      <a:endParaRPr lang="ru-RU" sz="20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1,72±0,73</a:t>
                      </a:r>
                      <a:endParaRPr lang="ru-RU" sz="20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7399" marR="739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639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985"/>
            <a:ext cx="9531178" cy="8089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 smtClean="0"/>
              <a:t>Коэффициент </a:t>
            </a:r>
            <a:r>
              <a:rPr lang="mr-IN" sz="4400" b="1" dirty="0" smtClean="0"/>
              <a:t>–</a:t>
            </a:r>
            <a:r>
              <a:rPr lang="ru-RU" sz="4400" b="1" dirty="0" smtClean="0"/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КФК/АСТ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и</a:t>
            </a:r>
            <a:r>
              <a:rPr lang="ru-RU" sz="2400" b="1" dirty="0" smtClean="0">
                <a:solidFill>
                  <a:schemeClr val="tx1"/>
                </a:solidFill>
              </a:rPr>
              <a:t>спользуется для дифференциальной диагностики повреждающих воздействий в мышечной ткани и миокарде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endParaRPr lang="ru-RU" sz="2400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sz="4400" b="1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97180" y="1691640"/>
            <a:ext cx="993267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" charset="0"/>
              </a:rPr>
              <a:t>Увеличение соотношения </a:t>
            </a:r>
            <a:r>
              <a:rPr lang="ru-RU" altLang="ru-RU" sz="3200" dirty="0" smtClean="0">
                <a:latin typeface="Arial" charset="0"/>
              </a:rPr>
              <a:t>КФК/АСТ  </a:t>
            </a:r>
            <a:r>
              <a:rPr lang="ru-RU" altLang="ru-RU" sz="3200" b="1" dirty="0" smtClean="0">
                <a:solidFill>
                  <a:srgbClr val="C00000"/>
                </a:solidFill>
                <a:latin typeface="Arial" charset="0"/>
              </a:rPr>
              <a:t>более 10 </a:t>
            </a:r>
            <a:r>
              <a:rPr lang="ru-RU" altLang="ru-RU" sz="3200" dirty="0" smtClean="0">
                <a:latin typeface="Arial" charset="0"/>
              </a:rPr>
              <a:t>может </a:t>
            </a:r>
            <a:r>
              <a:rPr lang="ru-RU" altLang="ru-RU" sz="3200" dirty="0">
                <a:latin typeface="Arial" charset="0"/>
              </a:rPr>
              <a:t>ассоциироваться с преимущественными повреждениями мембран </a:t>
            </a:r>
            <a:r>
              <a:rPr lang="ru-RU" altLang="ru-RU" sz="3200" u="sng" dirty="0">
                <a:latin typeface="Arial" charset="0"/>
              </a:rPr>
              <a:t>мышечных клеток </a:t>
            </a:r>
            <a:r>
              <a:rPr lang="ru-RU" altLang="ru-RU" sz="3200" dirty="0" smtClean="0">
                <a:latin typeface="Arial" charset="0"/>
              </a:rPr>
              <a:t>во </a:t>
            </a:r>
            <a:r>
              <a:rPr lang="ru-RU" altLang="ru-RU" sz="3200" dirty="0">
                <a:latin typeface="Arial" charset="0"/>
              </a:rPr>
              <a:t>время напряженных мышечных нагрузок.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rgbClr val="C00000"/>
              </a:solidFill>
              <a:latin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latin typeface="Arial" charset="0"/>
              </a:rPr>
              <a:t>Снижение </a:t>
            </a:r>
            <a:r>
              <a:rPr lang="ru-RU" altLang="ru-RU" sz="3200" dirty="0">
                <a:latin typeface="Arial" charset="0"/>
              </a:rPr>
              <a:t>соотношения </a:t>
            </a:r>
            <a:r>
              <a:rPr lang="ru-RU" altLang="ru-RU" sz="3200" dirty="0" smtClean="0">
                <a:latin typeface="Arial" charset="0"/>
              </a:rPr>
              <a:t>КФК/АСТ </a:t>
            </a:r>
            <a:r>
              <a:rPr lang="ru-RU" altLang="ru-RU" sz="3200" b="1" dirty="0" smtClean="0">
                <a:solidFill>
                  <a:srgbClr val="C00000"/>
                </a:solidFill>
                <a:latin typeface="Arial" charset="0"/>
              </a:rPr>
              <a:t>менее 10 </a:t>
            </a:r>
            <a:r>
              <a:rPr lang="ru-RU" altLang="ru-RU" sz="3200" dirty="0" smtClean="0">
                <a:latin typeface="Arial" charset="0"/>
              </a:rPr>
              <a:t>может </a:t>
            </a:r>
            <a:r>
              <a:rPr lang="ru-RU" altLang="ru-RU" sz="3200" dirty="0">
                <a:latin typeface="Arial" charset="0"/>
              </a:rPr>
              <a:t>ассоциироваться с преимущественными повреждениями мембран </a:t>
            </a:r>
            <a:r>
              <a:rPr lang="ru-RU" altLang="ru-RU" sz="3200" dirty="0" smtClean="0">
                <a:latin typeface="Arial" charset="0"/>
              </a:rPr>
              <a:t>клеток миокарда 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26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574" y="116855"/>
            <a:ext cx="9946005" cy="61466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ДРУГИЕ ФЕРМЕНТЫ, АКТУАЛЬНЫЕ В СПОРТЕ </a:t>
            </a:r>
            <a:endParaRPr lang="ru-RU" sz="2400" dirty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Альфа-амилаза </a:t>
            </a:r>
            <a:r>
              <a:rPr lang="en-US" sz="2400" dirty="0" smtClean="0">
                <a:solidFill>
                  <a:schemeClr val="tx1"/>
                </a:solidFill>
              </a:rPr>
              <a:t>(</a:t>
            </a:r>
            <a:r>
              <a:rPr lang="ru-RU" sz="2400" dirty="0" smtClean="0">
                <a:solidFill>
                  <a:schemeClr val="tx1"/>
                </a:solidFill>
              </a:rPr>
              <a:t>отражает интенсивность углеводного обмена и функцию поджелудочной железы </a:t>
            </a:r>
            <a:r>
              <a:rPr lang="mr-IN" sz="2400" dirty="0" smtClean="0">
                <a:solidFill>
                  <a:schemeClr val="tx1"/>
                </a:solidFill>
              </a:rPr>
              <a:t>–</a:t>
            </a:r>
            <a:r>
              <a:rPr lang="ru-RU" sz="2400" dirty="0" smtClean="0">
                <a:solidFill>
                  <a:schemeClr val="tx1"/>
                </a:solidFill>
              </a:rPr>
              <a:t> альфа амилаза слюны (60%) и панкреатическая (40%))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Умеренное увеличение </a:t>
            </a:r>
            <a:r>
              <a:rPr lang="mr-IN" sz="2400" dirty="0" smtClean="0">
                <a:solidFill>
                  <a:schemeClr val="tx1"/>
                </a:solidFill>
              </a:rPr>
              <a:t>–</a:t>
            </a:r>
            <a:r>
              <a:rPr lang="ru-RU" sz="2400" dirty="0" smtClean="0">
                <a:solidFill>
                  <a:schemeClr val="tx1"/>
                </a:solidFill>
              </a:rPr>
              <a:t> (до 250 </a:t>
            </a:r>
            <a:r>
              <a:rPr lang="ru-RU" sz="2400" dirty="0" err="1" smtClean="0">
                <a:solidFill>
                  <a:schemeClr val="tx1"/>
                </a:solidFill>
              </a:rPr>
              <a:t>ед</a:t>
            </a:r>
            <a:r>
              <a:rPr lang="ru-RU" sz="2400" dirty="0" smtClean="0">
                <a:solidFill>
                  <a:schemeClr val="tx1"/>
                </a:solidFill>
              </a:rPr>
              <a:t>/л) </a:t>
            </a:r>
            <a:r>
              <a:rPr lang="mr-IN" sz="2400" dirty="0" smtClean="0">
                <a:solidFill>
                  <a:schemeClr val="tx1"/>
                </a:solidFill>
              </a:rPr>
              <a:t>–</a:t>
            </a:r>
            <a:r>
              <a:rPr lang="ru-RU" sz="2400" dirty="0" smtClean="0">
                <a:solidFill>
                  <a:schemeClr val="tx1"/>
                </a:solidFill>
              </a:rPr>
              <a:t> несоответствие физической нагрузки адаптационным возможностям.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Значительное увеличение (</a:t>
            </a:r>
            <a:r>
              <a:rPr lang="ru-RU" sz="2400" dirty="0">
                <a:solidFill>
                  <a:schemeClr val="tx1"/>
                </a:solidFill>
              </a:rPr>
              <a:t>выше 250 </a:t>
            </a:r>
            <a:r>
              <a:rPr lang="ru-RU" sz="2400" dirty="0" err="1" smtClean="0">
                <a:solidFill>
                  <a:schemeClr val="tx1"/>
                </a:solidFill>
              </a:rPr>
              <a:t>ед</a:t>
            </a:r>
            <a:r>
              <a:rPr lang="ru-RU" sz="2400" dirty="0" smtClean="0">
                <a:solidFill>
                  <a:schemeClr val="tx1"/>
                </a:solidFill>
              </a:rPr>
              <a:t>/л)  - возможно наличие хронического панкреатита, протекающего у высококвалифицированных спортсменов бессимптомно.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Гамма </a:t>
            </a:r>
            <a:r>
              <a:rPr lang="ru-RU" sz="2400" b="1" dirty="0" err="1" smtClean="0">
                <a:solidFill>
                  <a:srgbClr val="C00000"/>
                </a:solidFill>
              </a:rPr>
              <a:t>глутамилтрансфераза</a:t>
            </a:r>
            <a:r>
              <a:rPr lang="ru-RU" sz="2400" b="1" dirty="0" smtClean="0">
                <a:solidFill>
                  <a:srgbClr val="C00000"/>
                </a:solidFill>
              </a:rPr>
              <a:t> (гамма-ГТП,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ГГТ, </a:t>
            </a:r>
            <a:r>
              <a:rPr lang="en-US" sz="2400" b="1" dirty="0" smtClean="0">
                <a:solidFill>
                  <a:srgbClr val="C00000"/>
                </a:solidFill>
              </a:rPr>
              <a:t>GGT</a:t>
            </a:r>
            <a:r>
              <a:rPr lang="ru-RU" sz="2400" b="1" dirty="0" smtClean="0">
                <a:solidFill>
                  <a:srgbClr val="C00000"/>
                </a:solidFill>
              </a:rPr>
              <a:t>)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mr-IN" sz="2400" dirty="0" smtClean="0">
                <a:solidFill>
                  <a:srgbClr val="C00000"/>
                </a:solidFill>
              </a:rPr>
              <a:t>–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фермент, участвующий в обмене аминокислот.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В динамике тренировочного процесса может быть показателем поражения печеной ткани и желчевыводящих путей.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4350" y="5136356"/>
            <a:ext cx="92259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Лактатдегидрогеназа</a:t>
            </a:r>
            <a:r>
              <a:rPr lang="ru-RU" sz="2400" b="1" dirty="0" smtClean="0">
                <a:solidFill>
                  <a:srgbClr val="C00000"/>
                </a:solidFill>
              </a:rPr>
              <a:t> (ЛДГ общая: ЛДГ1, ЛДГ2, ЛДГ3, ЛДГ4, ЛДГ5)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mr-IN" sz="2400" dirty="0" smtClean="0">
                <a:solidFill>
                  <a:srgbClr val="C00000"/>
                </a:solidFill>
              </a:rPr>
              <a:t>–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важный </a:t>
            </a:r>
            <a:r>
              <a:rPr lang="ru-RU" sz="2400" dirty="0"/>
              <a:t>фермент обмена глюкозы, при его участии пировиноградная кислота превращается в молочную (и обратно</a:t>
            </a:r>
            <a:r>
              <a:rPr lang="ru-RU" sz="2400" dirty="0" smtClean="0"/>
              <a:t>).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1291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583510" y="-38254"/>
            <a:ext cx="8229600" cy="96202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>
                <a:solidFill>
                  <a:srgbClr val="FF0000"/>
                </a:solidFill>
              </a:rPr>
              <a:t>Мочевина</a:t>
            </a:r>
            <a:br>
              <a:rPr lang="ru-RU" altLang="ru-RU" b="1" dirty="0">
                <a:solidFill>
                  <a:srgbClr val="FF0000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>низкомолекулярное неорганическое вещество, конечный продукт метаболизма белков в </a:t>
            </a:r>
            <a:r>
              <a:rPr lang="ru-RU" sz="3100" dirty="0" smtClean="0">
                <a:solidFill>
                  <a:schemeClr val="tx1"/>
                </a:solidFill>
              </a:rPr>
              <a:t>организме </a:t>
            </a:r>
            <a:r>
              <a:rPr lang="ru-RU" sz="3100" dirty="0">
                <a:solidFill>
                  <a:schemeClr val="tx1"/>
                </a:solidFill>
              </a:rPr>
              <a:t/>
            </a:r>
            <a:br>
              <a:rPr lang="ru-RU" sz="3100" dirty="0">
                <a:solidFill>
                  <a:schemeClr val="tx1"/>
                </a:solidFill>
              </a:rPr>
            </a:br>
            <a:r>
              <a:rPr lang="en-US" altLang="ru-RU" b="1" dirty="0">
                <a:solidFill>
                  <a:srgbClr val="FF0000"/>
                </a:solidFill>
              </a:rPr>
              <a:t/>
            </a:r>
            <a:br>
              <a:rPr lang="en-US" altLang="ru-RU" b="1" dirty="0">
                <a:solidFill>
                  <a:srgbClr val="FF0000"/>
                </a:solidFill>
              </a:rPr>
            </a:br>
            <a:r>
              <a:rPr lang="en-US" altLang="ru-RU" b="1" dirty="0">
                <a:solidFill>
                  <a:srgbClr val="FF0000"/>
                </a:solidFill>
              </a:rPr>
              <a:t/>
            </a:r>
            <a:br>
              <a:rPr lang="en-US" altLang="ru-RU" b="1" dirty="0">
                <a:solidFill>
                  <a:srgbClr val="FF0000"/>
                </a:solidFill>
              </a:rPr>
            </a:br>
            <a:r>
              <a:rPr lang="en-US" altLang="ru-RU" b="1" dirty="0">
                <a:solidFill>
                  <a:srgbClr val="FF0000"/>
                </a:solidFill>
              </a:rPr>
              <a:t/>
            </a:r>
            <a:br>
              <a:rPr lang="en-US" altLang="ru-RU" b="1" dirty="0">
                <a:solidFill>
                  <a:srgbClr val="FF0000"/>
                </a:solidFill>
              </a:rPr>
            </a:br>
            <a:endParaRPr lang="ru-RU" altLang="ru-RU" b="1" dirty="0">
              <a:solidFill>
                <a:srgbClr val="FF0000"/>
              </a:solidFill>
            </a:endParaRPr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583510" y="2097141"/>
            <a:ext cx="6488802" cy="3402013"/>
          </a:xfrm>
        </p:spPr>
        <p:txBody>
          <a:bodyPr>
            <a:normAutofit fontScale="92500" lnSpcReduction="20000"/>
          </a:bodyPr>
          <a:lstStyle/>
          <a:p>
            <a:pPr marL="0" lvl="1" indent="0" algn="just">
              <a:lnSpc>
                <a:spcPct val="90000"/>
              </a:lnSpc>
              <a:spcBef>
                <a:spcPts val="600"/>
              </a:spcBef>
            </a:pPr>
            <a:r>
              <a:rPr lang="ru-RU" altLang="ru-RU" sz="2800" dirty="0">
                <a:latin typeface="Times New Roman" charset="0"/>
                <a:ea typeface="Times New Roman" charset="0"/>
                <a:cs typeface="Times New Roman" charset="0"/>
              </a:rPr>
              <a:t> позволяет оценить адекватность общего объема и интенсивности тренировочных нагрузок функциональным возможностям спортсмена;</a:t>
            </a:r>
          </a:p>
          <a:p>
            <a:pPr marL="0" lvl="1" indent="0" algn="just">
              <a:lnSpc>
                <a:spcPct val="90000"/>
              </a:lnSpc>
              <a:spcBef>
                <a:spcPts val="600"/>
              </a:spcBef>
            </a:pPr>
            <a:r>
              <a:rPr lang="ru-RU" altLang="ru-RU" sz="2800" dirty="0">
                <a:latin typeface="Times New Roman" charset="0"/>
                <a:ea typeface="Times New Roman" charset="0"/>
                <a:cs typeface="Times New Roman" charset="0"/>
              </a:rPr>
              <a:t> достаточность для роста адаптационного резерва;</a:t>
            </a:r>
          </a:p>
          <a:p>
            <a:pPr marL="0" lvl="1" indent="0" algn="just">
              <a:lnSpc>
                <a:spcPct val="90000"/>
              </a:lnSpc>
              <a:spcBef>
                <a:spcPts val="600"/>
              </a:spcBef>
            </a:pPr>
            <a:r>
              <a:rPr lang="ru-RU" altLang="ru-RU" sz="2800" dirty="0">
                <a:latin typeface="Times New Roman" charset="0"/>
                <a:ea typeface="Times New Roman" charset="0"/>
                <a:cs typeface="Times New Roman" charset="0"/>
              </a:rPr>
              <a:t> возможность спортсмена к выполнению повышенного объема нагрузок;</a:t>
            </a:r>
          </a:p>
          <a:p>
            <a:pPr marL="0" lvl="1" indent="0" algn="just">
              <a:lnSpc>
                <a:spcPct val="90000"/>
              </a:lnSpc>
              <a:spcBef>
                <a:spcPts val="600"/>
              </a:spcBef>
            </a:pPr>
            <a:r>
              <a:rPr lang="ru-RU" altLang="ru-RU" sz="2800" dirty="0">
                <a:latin typeface="Times New Roman" charset="0"/>
                <a:ea typeface="Times New Roman" charset="0"/>
                <a:cs typeface="Times New Roman" charset="0"/>
              </a:rPr>
              <a:t> способность к восстановлению во время отдыха.</a:t>
            </a:r>
          </a:p>
          <a:p>
            <a:pPr algn="just"/>
            <a:endParaRPr lang="ru-RU" altLang="ru-RU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lvl="1" indent="0" algn="just">
              <a:lnSpc>
                <a:spcPct val="90000"/>
              </a:lnSpc>
              <a:spcBef>
                <a:spcPts val="600"/>
              </a:spcBef>
            </a:pPr>
            <a:endParaRPr lang="ru-RU" altLang="ru-RU" sz="2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7653" name="Изображение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833" y="12546"/>
            <a:ext cx="1451871" cy="1049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97164" y="1349116"/>
            <a:ext cx="4545081" cy="515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45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374" y="237710"/>
            <a:ext cx="8763276" cy="438582"/>
          </a:xfrm>
        </p:spPr>
        <p:txBody>
          <a:bodyPr vert="horz" wrap="square" lIns="68580" tIns="34290" rIns="68580" bIns="34290" rtlCol="0" anchor="t">
            <a:spAutoFit/>
          </a:bodyPr>
          <a:lstStyle/>
          <a:p>
            <a:pPr algn="ctr" hangingPunct="1">
              <a:lnSpc>
                <a:spcPct val="75000"/>
              </a:lnSpc>
            </a:pPr>
            <a:r>
              <a:rPr lang="ru-RU" altLang="ru-RU" sz="32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ПРАКТИЧЕСКИЕ РЕКОМЕНДАЦИИ</a:t>
            </a:r>
            <a:endParaRPr lang="ru-RU" altLang="ru-RU" sz="32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374" y="676292"/>
            <a:ext cx="10694504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dirty="0">
                <a:latin typeface="Times New Roman" charset="0"/>
                <a:ea typeface="Times New Roman" charset="0"/>
              </a:rPr>
              <a:t>Если содержание утром мочевины натощак в нагрузочных микроциклах не более 6 </a:t>
            </a:r>
            <a:r>
              <a:rPr lang="ru-RU" sz="2800" dirty="0" err="1">
                <a:latin typeface="Times New Roman" charset="0"/>
                <a:ea typeface="Times New Roman" charset="0"/>
              </a:rPr>
              <a:t>ммоль</a:t>
            </a:r>
            <a:r>
              <a:rPr lang="ru-RU" sz="2800" dirty="0">
                <a:latin typeface="Times New Roman" charset="0"/>
                <a:ea typeface="Times New Roman" charset="0"/>
              </a:rPr>
              <a:t>/л у женщин и 7 </a:t>
            </a:r>
            <a:r>
              <a:rPr lang="ru-RU" sz="2800" dirty="0" err="1">
                <a:latin typeface="Times New Roman" charset="0"/>
                <a:ea typeface="Times New Roman" charset="0"/>
              </a:rPr>
              <a:t>ммоль</a:t>
            </a:r>
            <a:r>
              <a:rPr lang="ru-RU" sz="2800" dirty="0">
                <a:latin typeface="Times New Roman" charset="0"/>
                <a:ea typeface="Times New Roman" charset="0"/>
              </a:rPr>
              <a:t>/л у мужчин, то физическая нагрузка адекватна функциональным возможностям организма спортсмена и коррекция тренировочных нагрузок не требуется. </a:t>
            </a:r>
            <a:endParaRPr lang="ru-RU" sz="2800" dirty="0" smtClean="0">
              <a:latin typeface="Times New Roman" charset="0"/>
              <a:ea typeface="Times New Roman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dirty="0" smtClean="0">
                <a:latin typeface="Times New Roman" charset="0"/>
                <a:ea typeface="Times New Roman" charset="0"/>
              </a:rPr>
              <a:t>При </a:t>
            </a:r>
            <a:r>
              <a:rPr lang="ru-RU" sz="2800" dirty="0">
                <a:latin typeface="Times New Roman" charset="0"/>
                <a:ea typeface="Times New Roman" charset="0"/>
              </a:rPr>
              <a:t>превышении данных значений требуется коррекция тренировочного процесса и восстановительных процессов. </a:t>
            </a:r>
            <a:r>
              <a:rPr lang="ru-RU" sz="2800" dirty="0" smtClean="0">
                <a:latin typeface="Times New Roman" charset="0"/>
                <a:ea typeface="Times New Roman" charset="0"/>
              </a:rPr>
              <a:t>Увеличение </a:t>
            </a:r>
            <a:r>
              <a:rPr lang="ru-RU" sz="2800" dirty="0">
                <a:latin typeface="Times New Roman" charset="0"/>
                <a:ea typeface="Times New Roman" charset="0"/>
              </a:rPr>
              <a:t>мочевины более 7 </a:t>
            </a:r>
            <a:r>
              <a:rPr lang="ru-RU" sz="2800" dirty="0" err="1">
                <a:latin typeface="Times New Roman" charset="0"/>
                <a:ea typeface="Times New Roman" charset="0"/>
              </a:rPr>
              <a:t>ммоль</a:t>
            </a:r>
            <a:r>
              <a:rPr lang="ru-RU" sz="2800" dirty="0">
                <a:latin typeface="Times New Roman" charset="0"/>
                <a:ea typeface="Times New Roman" charset="0"/>
              </a:rPr>
              <a:t>/л у женщин и 8 </a:t>
            </a:r>
            <a:r>
              <a:rPr lang="ru-RU" sz="2800" dirty="0" err="1">
                <a:latin typeface="Times New Roman" charset="0"/>
                <a:ea typeface="Times New Roman" charset="0"/>
              </a:rPr>
              <a:t>ммоль</a:t>
            </a:r>
            <a:r>
              <a:rPr lang="ru-RU" sz="2800" dirty="0">
                <a:latin typeface="Times New Roman" charset="0"/>
                <a:ea typeface="Times New Roman" charset="0"/>
              </a:rPr>
              <a:t>/л у мужчин указывает на несоответствие используемых нагрузок  функциональному состоянию организма спортсменов</a:t>
            </a:r>
            <a:r>
              <a:rPr lang="ru-RU" sz="2800" dirty="0" smtClean="0">
                <a:latin typeface="Times New Roman" charset="0"/>
                <a:ea typeface="Times New Roman" charset="0"/>
              </a:rPr>
              <a:t>.</a:t>
            </a:r>
          </a:p>
          <a:p>
            <a:pPr indent="450215" algn="just">
              <a:spcAft>
                <a:spcPts val="0"/>
              </a:spcAft>
            </a:pPr>
            <a:endParaRPr lang="ru-RU" sz="2800" dirty="0" smtClean="0">
              <a:latin typeface="Times New Roman" charset="0"/>
              <a:ea typeface="Times New Roman" charset="0"/>
            </a:endParaRPr>
          </a:p>
          <a:p>
            <a:pPr indent="450215" algn="just"/>
            <a:r>
              <a:rPr lang="ru-RU" sz="2800" u="sng" dirty="0">
                <a:solidFill>
                  <a:srgbClr val="C00000"/>
                </a:solidFill>
              </a:rPr>
              <a:t>Важно: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/>
              <a:t>при интерпретации учитывать особенности питания, диуреза и фармакологического обеспечения, а также индивидуальные диапазоны нормы для каждого спортсмена.</a:t>
            </a:r>
          </a:p>
          <a:p>
            <a:pPr indent="450215" algn="just">
              <a:spcAft>
                <a:spcPts val="0"/>
              </a:spcAft>
            </a:pPr>
            <a:endParaRPr lang="ru-RU" sz="3200" dirty="0">
              <a:effectLst/>
              <a:latin typeface="Times New Roman" charset="0"/>
              <a:ea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0119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635" y="222885"/>
            <a:ext cx="6858000" cy="85725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</a:rPr>
              <a:t>Динамика содержания мочевины при различном эффекте тренировки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29698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266656"/>
              </p:ext>
            </p:extLst>
          </p:nvPr>
        </p:nvGraphicFramePr>
        <p:xfrm>
          <a:off x="337930" y="1769164"/>
          <a:ext cx="11092069" cy="4770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" name="Диаграмма" r:id="rId4" imgW="8692177" imgH="4407044" progId="Excel.Chart.8">
                  <p:embed/>
                </p:oleObj>
              </mc:Choice>
              <mc:Fallback>
                <p:oleObj name="Диаграмма" r:id="rId4" imgW="8692177" imgH="4407044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930" y="1769164"/>
                        <a:ext cx="11092069" cy="47707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877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0391" y="129278"/>
            <a:ext cx="83185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4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ОЦЕНКА ПЕРЕНОСИМОСТИ ТРЕНИРОВОЧНЫХ НАГРУЗОК</a:t>
            </a:r>
            <a:br>
              <a:rPr lang="ru-RU" altLang="ru-RU" sz="24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altLang="ru-RU" sz="16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(ПО УРОВНЮ МОЧЕВИНЫ, МЕЛИХОВА М. А., 1983).</a:t>
            </a:r>
            <a:r>
              <a:rPr lang="ru-RU" altLang="ru-RU" sz="6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ru-RU" altLang="ru-RU" sz="6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endParaRPr lang="ru-RU" altLang="ru-RU" sz="2400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-92765" y="1318662"/>
            <a:ext cx="11330608" cy="565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charset="0"/>
              </a:defRPr>
            </a:lvl1pPr>
            <a:lvl2pPr marL="741363" indent="-398463">
              <a:defRPr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lvl="1" algn="just">
              <a:spcBef>
                <a:spcPts val="450"/>
              </a:spcBef>
            </a:pPr>
            <a:r>
              <a:rPr lang="ru-RU" altLang="ru-RU" dirty="0">
                <a:ea typeface="Times New Roman" charset="0"/>
                <a:cs typeface="Times New Roman" charset="0"/>
              </a:rPr>
              <a:t>          </a:t>
            </a:r>
            <a:r>
              <a:rPr lang="ru-RU" altLang="ru-RU" sz="2400" dirty="0">
                <a:ea typeface="Times New Roman" charset="0"/>
                <a:cs typeface="Times New Roman" charset="0"/>
              </a:rPr>
              <a:t>Для оценки переносимости ежедневных тренировочных нагрузок целесообразно проводить определение уровня мочевины в крови утром и вечером спустя 1 час после окончания тренировки.</a:t>
            </a:r>
          </a:p>
          <a:p>
            <a:pPr lvl="1" algn="just">
              <a:spcBef>
                <a:spcPts val="450"/>
              </a:spcBef>
            </a:pPr>
            <a:r>
              <a:rPr lang="ru-RU" altLang="ru-RU" sz="2400" dirty="0">
                <a:ea typeface="Times New Roman" charset="0"/>
                <a:cs typeface="Times New Roman" charset="0"/>
              </a:rPr>
              <a:t>          Прирост уровня мочевины менее чем на </a:t>
            </a:r>
            <a:r>
              <a:rPr lang="ru-RU" altLang="ru-RU" sz="2400" b="1" dirty="0">
                <a:ea typeface="Times New Roman" charset="0"/>
                <a:cs typeface="Times New Roman" charset="0"/>
              </a:rPr>
              <a:t>1 </a:t>
            </a:r>
            <a:r>
              <a:rPr lang="ru-RU" altLang="ru-RU" sz="2400" b="1" dirty="0" err="1">
                <a:ea typeface="Times New Roman" charset="0"/>
                <a:cs typeface="Times New Roman" charset="0"/>
              </a:rPr>
              <a:t>ммоль</a:t>
            </a:r>
            <a:r>
              <a:rPr lang="ru-RU" altLang="ru-RU" sz="2400" b="1" dirty="0">
                <a:ea typeface="Times New Roman" charset="0"/>
                <a:cs typeface="Times New Roman" charset="0"/>
              </a:rPr>
              <a:t>/л</a:t>
            </a:r>
            <a:r>
              <a:rPr lang="ru-RU" altLang="ru-RU" sz="2400" dirty="0">
                <a:ea typeface="Times New Roman" charset="0"/>
                <a:cs typeface="Times New Roman" charset="0"/>
              </a:rPr>
              <a:t> говорит о низкой тренировочной нагрузке;</a:t>
            </a:r>
          </a:p>
          <a:p>
            <a:pPr lvl="1" algn="just">
              <a:spcBef>
                <a:spcPts val="450"/>
              </a:spcBef>
            </a:pPr>
            <a:r>
              <a:rPr lang="ru-RU" altLang="ru-RU" sz="2400" dirty="0">
                <a:ea typeface="Times New Roman" charset="0"/>
                <a:cs typeface="Times New Roman" charset="0"/>
              </a:rPr>
              <a:t>       до </a:t>
            </a:r>
            <a:r>
              <a:rPr lang="ru-RU" altLang="ru-RU" sz="2400" b="1" dirty="0">
                <a:ea typeface="Times New Roman" charset="0"/>
                <a:cs typeface="Times New Roman" charset="0"/>
              </a:rPr>
              <a:t>2,5 </a:t>
            </a:r>
            <a:r>
              <a:rPr lang="ru-RU" altLang="ru-RU" sz="2400" b="1" dirty="0" err="1">
                <a:ea typeface="Times New Roman" charset="0"/>
                <a:cs typeface="Times New Roman" charset="0"/>
              </a:rPr>
              <a:t>ммоль</a:t>
            </a:r>
            <a:r>
              <a:rPr lang="ru-RU" altLang="ru-RU" sz="2400" b="1" dirty="0">
                <a:ea typeface="Times New Roman" charset="0"/>
                <a:cs typeface="Times New Roman" charset="0"/>
              </a:rPr>
              <a:t>/л</a:t>
            </a:r>
            <a:r>
              <a:rPr lang="ru-RU" altLang="ru-RU" sz="2400" dirty="0">
                <a:ea typeface="Times New Roman" charset="0"/>
                <a:cs typeface="Times New Roman" charset="0"/>
              </a:rPr>
              <a:t> – о средних нагрузках;</a:t>
            </a:r>
          </a:p>
          <a:p>
            <a:pPr lvl="1" algn="just">
              <a:spcBef>
                <a:spcPts val="450"/>
              </a:spcBef>
            </a:pPr>
            <a:r>
              <a:rPr lang="ru-RU" altLang="ru-RU" sz="2400" dirty="0">
                <a:ea typeface="Times New Roman" charset="0"/>
                <a:cs typeface="Times New Roman" charset="0"/>
              </a:rPr>
              <a:t>       выше </a:t>
            </a:r>
            <a:r>
              <a:rPr lang="ru-RU" altLang="ru-RU" sz="2400" b="1" dirty="0">
                <a:ea typeface="Times New Roman" charset="0"/>
                <a:cs typeface="Times New Roman" charset="0"/>
              </a:rPr>
              <a:t>3 </a:t>
            </a:r>
            <a:r>
              <a:rPr lang="ru-RU" altLang="ru-RU" sz="2400" b="1" dirty="0" err="1">
                <a:ea typeface="Times New Roman" charset="0"/>
                <a:cs typeface="Times New Roman" charset="0"/>
              </a:rPr>
              <a:t>ммоль</a:t>
            </a:r>
            <a:r>
              <a:rPr lang="ru-RU" altLang="ru-RU" sz="2400" b="1" dirty="0">
                <a:ea typeface="Times New Roman" charset="0"/>
                <a:cs typeface="Times New Roman" charset="0"/>
              </a:rPr>
              <a:t>/л</a:t>
            </a:r>
            <a:r>
              <a:rPr lang="ru-RU" altLang="ru-RU" sz="2400" dirty="0">
                <a:ea typeface="Times New Roman" charset="0"/>
                <a:cs typeface="Times New Roman" charset="0"/>
              </a:rPr>
              <a:t> – о высоких нагрузках.</a:t>
            </a:r>
          </a:p>
          <a:p>
            <a:pPr lvl="1" algn="just">
              <a:spcBef>
                <a:spcPts val="450"/>
              </a:spcBef>
            </a:pPr>
            <a:r>
              <a:rPr lang="ru-RU" altLang="ru-RU" sz="2400" dirty="0">
                <a:ea typeface="Times New Roman" charset="0"/>
                <a:cs typeface="Times New Roman" charset="0"/>
              </a:rPr>
              <a:t>         </a:t>
            </a:r>
            <a:endParaRPr lang="ru-RU" altLang="ru-RU" sz="2400" b="1" dirty="0">
              <a:solidFill>
                <a:srgbClr val="FF0000"/>
              </a:solidFill>
              <a:ea typeface="Times New Roman" charset="0"/>
              <a:cs typeface="Times New Roman" charset="0"/>
            </a:endParaRPr>
          </a:p>
          <a:p>
            <a:pPr lvl="1" algn="ctr">
              <a:spcBef>
                <a:spcPts val="450"/>
              </a:spcBef>
            </a:pPr>
            <a:r>
              <a:rPr lang="ru-RU" altLang="ru-RU" sz="2800" b="1" dirty="0">
                <a:solidFill>
                  <a:srgbClr val="FF0000"/>
                </a:solidFill>
                <a:ea typeface="Times New Roman" charset="0"/>
                <a:cs typeface="Times New Roman" charset="0"/>
              </a:rPr>
              <a:t>Проблемы практического использования:</a:t>
            </a:r>
          </a:p>
          <a:p>
            <a:pPr lvl="1" algn="ctr">
              <a:spcBef>
                <a:spcPts val="450"/>
              </a:spcBef>
            </a:pPr>
            <a:endParaRPr lang="ru-RU" altLang="ru-RU" sz="2800" dirty="0">
              <a:solidFill>
                <a:srgbClr val="FF0000"/>
              </a:solidFill>
              <a:ea typeface="Times New Roman" charset="0"/>
              <a:cs typeface="Times New Roman" charset="0"/>
            </a:endParaRPr>
          </a:p>
          <a:p>
            <a:pPr lvl="1" algn="ctr">
              <a:spcBef>
                <a:spcPts val="450"/>
              </a:spcBef>
            </a:pPr>
            <a:r>
              <a:rPr lang="ru-RU" altLang="ru-RU" sz="2800" dirty="0">
                <a:ea typeface="Times New Roman" charset="0"/>
                <a:cs typeface="Times New Roman" charset="0"/>
              </a:rPr>
              <a:t>влияние питания, лекарственных препаратов, метаболизма в печени и почках</a:t>
            </a:r>
          </a:p>
          <a:p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187853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-617219" y="148589"/>
            <a:ext cx="11897996" cy="76581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4400" b="1" dirty="0" smtClean="0"/>
              <a:t>Задачи биохимического контроля</a:t>
            </a:r>
            <a:endParaRPr lang="ru-RU" altLang="ru-RU" sz="4400" b="1" dirty="0"/>
          </a:p>
        </p:txBody>
      </p:sp>
      <p:sp>
        <p:nvSpPr>
          <p:cNvPr id="6147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496889" y="914400"/>
            <a:ext cx="10565852" cy="5426767"/>
          </a:xfrm>
        </p:spPr>
        <p:txBody>
          <a:bodyPr>
            <a:normAutofit/>
          </a:bodyPr>
          <a:lstStyle/>
          <a:p>
            <a:pPr marL="514350" lvl="1" indent="-514350">
              <a:lnSpc>
                <a:spcPct val="90000"/>
              </a:lnSpc>
              <a:spcBef>
                <a:spcPts val="600"/>
              </a:spcBef>
              <a:buFont typeface="Calibri" charset="0"/>
              <a:buAutoNum type="arabicPeriod"/>
            </a:pPr>
            <a:r>
              <a:rPr lang="ru-RU" altLang="ru-RU" sz="3000" dirty="0" smtClean="0"/>
              <a:t>Оценка переносимости тренировочных нагрузок;</a:t>
            </a:r>
            <a:endParaRPr lang="ru-RU" altLang="ru-RU" sz="3000" dirty="0"/>
          </a:p>
          <a:p>
            <a:pPr marL="514350" lvl="1" indent="-514350">
              <a:lnSpc>
                <a:spcPct val="90000"/>
              </a:lnSpc>
              <a:spcBef>
                <a:spcPts val="600"/>
              </a:spcBef>
              <a:buFont typeface="Calibri" charset="0"/>
              <a:buAutoNum type="arabicPeriod"/>
            </a:pPr>
            <a:r>
              <a:rPr lang="ru-RU" altLang="ru-RU" sz="3000" dirty="0"/>
              <a:t>Контроль зон интенсивности тренировочных </a:t>
            </a:r>
            <a:r>
              <a:rPr lang="ru-RU" altLang="ru-RU" sz="3000" dirty="0" smtClean="0"/>
              <a:t>режимов и адаптации к тренировочным нагрузкам различной направленности;</a:t>
            </a:r>
            <a:endParaRPr lang="ru-RU" altLang="ru-RU" sz="3000" dirty="0"/>
          </a:p>
          <a:p>
            <a:pPr marL="514350" lvl="1" indent="-514350">
              <a:lnSpc>
                <a:spcPct val="90000"/>
              </a:lnSpc>
              <a:spcBef>
                <a:spcPts val="600"/>
              </a:spcBef>
              <a:buFont typeface="Calibri" charset="0"/>
              <a:buAutoNum type="arabicPeriod"/>
            </a:pPr>
            <a:r>
              <a:rPr lang="ru-RU" altLang="ru-RU" sz="3000" dirty="0"/>
              <a:t>Выявление факторов, лимитирующих </a:t>
            </a:r>
            <a:r>
              <a:rPr lang="ru-RU" altLang="ru-RU" sz="3000" dirty="0" smtClean="0"/>
              <a:t>работоспособность;</a:t>
            </a:r>
            <a:endParaRPr lang="ru-RU" altLang="ru-RU" sz="3000" dirty="0"/>
          </a:p>
          <a:p>
            <a:pPr marL="514350" lvl="1" indent="-514350">
              <a:lnSpc>
                <a:spcPct val="90000"/>
              </a:lnSpc>
              <a:spcBef>
                <a:spcPts val="600"/>
              </a:spcBef>
              <a:buFont typeface="Calibri" charset="0"/>
              <a:buAutoNum type="arabicPeriod"/>
            </a:pPr>
            <a:r>
              <a:rPr lang="ru-RU" altLang="ru-RU" sz="3000" dirty="0"/>
              <a:t>Оценка эффективности медико-биологического обеспечения и питания; </a:t>
            </a:r>
          </a:p>
          <a:p>
            <a:pPr marL="514350" lvl="1" indent="-514350">
              <a:lnSpc>
                <a:spcPct val="90000"/>
              </a:lnSpc>
              <a:spcBef>
                <a:spcPts val="600"/>
              </a:spcBef>
              <a:buFont typeface="Calibri" charset="0"/>
              <a:buAutoNum type="arabicPeriod"/>
            </a:pPr>
            <a:r>
              <a:rPr lang="ru-RU" altLang="ru-RU" sz="3000" dirty="0"/>
              <a:t>Оценка адаптации к экстремальным условиям тренировочной </a:t>
            </a:r>
            <a:r>
              <a:rPr lang="ru-RU" altLang="ru-RU" sz="3000" dirty="0" smtClean="0"/>
              <a:t>деятельности (горная подготовка, пересечение часовых поясов, жаркий климат и т.д.).</a:t>
            </a:r>
            <a:endParaRPr lang="ru-RU" altLang="ru-RU" sz="3000" dirty="0"/>
          </a:p>
          <a:p>
            <a:pPr marL="514350" lvl="1" indent="-514350">
              <a:lnSpc>
                <a:spcPct val="90000"/>
              </a:lnSpc>
              <a:spcBef>
                <a:spcPts val="600"/>
              </a:spcBef>
              <a:buNone/>
            </a:pPr>
            <a:endParaRPr kumimoji="0" lang="ru-RU" altLang="ru-RU" dirty="0"/>
          </a:p>
          <a:p>
            <a:pPr eaLnBrk="1" hangingPunct="1">
              <a:buFont typeface="Wingdings 2" charset="2"/>
              <a:buNone/>
            </a:pPr>
            <a:endParaRPr kumimoji="0"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56973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75000"/>
              </a:lnSpc>
            </a:pPr>
            <a:r>
              <a:rPr lang="ru-RU" altLang="ru-RU" sz="4800" b="1" dirty="0"/>
              <a:t>Глюкоза</a:t>
            </a:r>
            <a:r>
              <a:rPr lang="ru-RU" altLang="ru-RU" sz="4800" dirty="0"/>
              <a:t/>
            </a:r>
            <a:br>
              <a:rPr lang="ru-RU" altLang="ru-RU" sz="4800" dirty="0"/>
            </a:br>
            <a:r>
              <a:rPr lang="ru-RU" altLang="ru-RU" sz="2800" b="1" dirty="0"/>
              <a:t>(отражает степень сбалансированности углеводных энергоресурсов</a:t>
            </a:r>
            <a:r>
              <a:rPr lang="ru-RU" altLang="ru-RU" sz="2800" b="1" dirty="0">
                <a:latin typeface="Comic Sans MS" charset="0"/>
              </a:rPr>
              <a:t>)</a:t>
            </a:r>
            <a:endParaRPr lang="ru-RU" altLang="ru-RU" b="1" dirty="0"/>
          </a:p>
        </p:txBody>
      </p:sp>
      <p:graphicFrame>
        <p:nvGraphicFramePr>
          <p:cNvPr id="294948" name="Group 3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258200"/>
              </p:ext>
            </p:extLst>
          </p:nvPr>
        </p:nvGraphicFramePr>
        <p:xfrm>
          <a:off x="437322" y="2017713"/>
          <a:ext cx="10041766" cy="4115118"/>
        </p:xfrm>
        <a:graphic>
          <a:graphicData uri="http://schemas.openxmlformats.org/drawingml/2006/table">
            <a:tbl>
              <a:tblPr/>
              <a:tblGrid>
                <a:gridCol w="5444753"/>
                <a:gridCol w="4597013"/>
              </a:tblGrid>
              <a:tr h="944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Тип ответа: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Содержание глюкозы утром натощак: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8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Адекватное восстановление углеводных энергоресурсов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3,5-6,0 ммоль/л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Плохая переносимость, истощение углеводных запасов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менее 3,5 </a:t>
                      </a:r>
                      <a:r>
                        <a:rPr kumimoji="0" lang="ru-RU" altLang="ru-RU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ммоль</a:t>
                      </a: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/л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0951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565" y="152400"/>
            <a:ext cx="9045138" cy="682487"/>
          </a:xfrm>
        </p:spPr>
        <p:txBody>
          <a:bodyPr>
            <a:noAutofit/>
          </a:bodyPr>
          <a:lstStyle/>
          <a:p>
            <a:pPr algn="ctr"/>
            <a:r>
              <a:rPr lang="ru-RU" sz="4000" smtClean="0">
                <a:solidFill>
                  <a:srgbClr val="FF0000"/>
                </a:solidFill>
              </a:rPr>
              <a:t>Практические рекомендации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661" y="1053548"/>
            <a:ext cx="11608904" cy="5148469"/>
          </a:xfrm>
        </p:spPr>
        <p:txBody>
          <a:bodyPr>
            <a:noAutofit/>
          </a:bodyPr>
          <a:lstStyle/>
          <a:p>
            <a:r>
              <a:rPr lang="ru-RU" sz="2000" dirty="0"/>
              <a:t>Если содержание утром натощак в нагрузочных микроциклах ниже 3,5 </a:t>
            </a:r>
            <a:r>
              <a:rPr lang="ru-RU" sz="2000" dirty="0" err="1"/>
              <a:t>ммоль</a:t>
            </a:r>
            <a:r>
              <a:rPr lang="ru-RU" sz="2000" dirty="0"/>
              <a:t>/л, то необходимо исключить передозировку объемов или интенсивности тренировочных нагрузок, а также проанализировать рацион питания и исключить дефицит восполнения углеводов.  </a:t>
            </a:r>
          </a:p>
          <a:p>
            <a:r>
              <a:rPr lang="ru-RU" sz="2000" dirty="0"/>
              <a:t>Рекомендуемое </a:t>
            </a:r>
            <a:r>
              <a:rPr lang="ru-RU" sz="2000" i="1" u="sng" dirty="0"/>
              <a:t>суточное потребление углеводов</a:t>
            </a:r>
            <a:r>
              <a:rPr lang="ru-RU" sz="2000" dirty="0"/>
              <a:t> с учетом продолжительности нагрузки согласно рекомендациями Международного олимпийского комитета (</a:t>
            </a:r>
            <a:r>
              <a:rPr lang="en-US" sz="2000" dirty="0"/>
              <a:t>Nutrition for Athletes</a:t>
            </a:r>
            <a:r>
              <a:rPr lang="ru-RU" sz="2000" dirty="0"/>
              <a:t>: </a:t>
            </a:r>
            <a:r>
              <a:rPr lang="en-US" sz="2000" dirty="0"/>
              <a:t>a practical guide to eating for health and performance, 2016)</a:t>
            </a:r>
            <a:r>
              <a:rPr lang="ru-RU" sz="2000" dirty="0"/>
              <a:t>: легкие базовые нагрузки 3-5 г/кг; средние (1 час в день)  5–7 г/кг, высокие – (1-3 часа) – 6-10 г/кг в день.</a:t>
            </a:r>
            <a:r>
              <a:rPr lang="ru-RU" sz="2000" u="sng" dirty="0"/>
              <a:t>  </a:t>
            </a:r>
            <a:endParaRPr lang="ru-RU" sz="2000" dirty="0"/>
          </a:p>
          <a:p>
            <a:r>
              <a:rPr lang="ru-RU" sz="2000" dirty="0"/>
              <a:t>Рекомендуемое </a:t>
            </a:r>
            <a:r>
              <a:rPr lang="ru-RU" sz="2000" i="1" u="sng" dirty="0"/>
              <a:t>потребление углеводов во время время тренировки</a:t>
            </a:r>
            <a:r>
              <a:rPr lang="ru-RU" sz="2000" dirty="0"/>
              <a:t>: </a:t>
            </a:r>
          </a:p>
          <a:p>
            <a:r>
              <a:rPr lang="ru-RU" sz="2000" i="1" dirty="0"/>
              <a:t>- </a:t>
            </a:r>
            <a:r>
              <a:rPr lang="ru-RU" sz="2000" dirty="0"/>
              <a:t>нагрузки </a:t>
            </a:r>
            <a:r>
              <a:rPr lang="ru-RU" sz="2000" i="1" dirty="0"/>
              <a:t>менее 45 мин </a:t>
            </a:r>
            <a:r>
              <a:rPr lang="ru-RU" sz="2000" dirty="0"/>
              <a:t>– дополнительное потребление не требуется; </a:t>
            </a:r>
          </a:p>
          <a:p>
            <a:r>
              <a:rPr lang="ru-RU" sz="2000" dirty="0"/>
              <a:t>- нагрузки </a:t>
            </a:r>
            <a:r>
              <a:rPr lang="ru-RU" sz="2000" i="1" dirty="0"/>
              <a:t>45-75 мин</a:t>
            </a:r>
            <a:r>
              <a:rPr lang="ru-RU" sz="2000" dirty="0"/>
              <a:t> – требуются  небольшие количества, в том числе для полоскания рта;</a:t>
            </a:r>
          </a:p>
          <a:p>
            <a:r>
              <a:rPr lang="ru-RU" sz="2000" dirty="0"/>
              <a:t>- нагрузки </a:t>
            </a:r>
            <a:r>
              <a:rPr lang="ru-RU" sz="2000" i="1" dirty="0"/>
              <a:t>1-2,5 часа</a:t>
            </a:r>
            <a:r>
              <a:rPr lang="ru-RU" sz="2000" dirty="0"/>
              <a:t> – требуются прием углеводов из расчета 30-60 г в час; </a:t>
            </a:r>
          </a:p>
          <a:p>
            <a:r>
              <a:rPr lang="ru-RU" sz="2000" dirty="0"/>
              <a:t>- нагрузки более </a:t>
            </a:r>
            <a:r>
              <a:rPr lang="ru-RU" sz="2000" i="1" dirty="0"/>
              <a:t>2,5-3 часов</a:t>
            </a:r>
            <a:r>
              <a:rPr lang="ru-RU" sz="2000" dirty="0"/>
              <a:t> – требуется прием углеводов из расчета до 90 г в час.</a:t>
            </a:r>
          </a:p>
          <a:p>
            <a:r>
              <a:rPr lang="ru-RU" sz="2000" u="sng" dirty="0"/>
              <a:t>Важно:</a:t>
            </a:r>
            <a:r>
              <a:rPr lang="ru-RU" sz="2000" dirty="0"/>
              <a:t> Исследование должно проводиться строго натощак. При интерпретации учитывать особенности эмоционального фона, питания и фармакологического обеспечения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769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75000"/>
              </a:lnSpc>
            </a:pPr>
            <a:r>
              <a:rPr lang="ru-RU" altLang="ru-RU" sz="4800" b="1"/>
              <a:t>Триглицериды</a:t>
            </a:r>
            <a:r>
              <a:rPr lang="ru-RU" altLang="ru-RU" sz="4800"/>
              <a:t/>
            </a:r>
            <a:br>
              <a:rPr lang="ru-RU" altLang="ru-RU" sz="4800"/>
            </a:br>
            <a:r>
              <a:rPr lang="ru-RU" altLang="ru-RU" sz="2800" b="1"/>
              <a:t>(отражают степень сбалансированности липидных (жировых) энергоресурсов)</a:t>
            </a:r>
            <a:endParaRPr lang="ru-RU" altLang="ru-RU" b="1"/>
          </a:p>
        </p:txBody>
      </p:sp>
      <p:graphicFrame>
        <p:nvGraphicFramePr>
          <p:cNvPr id="298014" name="Group 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4182964"/>
              </p:ext>
            </p:extLst>
          </p:nvPr>
        </p:nvGraphicFramePr>
        <p:xfrm>
          <a:off x="437322" y="2017713"/>
          <a:ext cx="10041766" cy="4357702"/>
        </p:xfrm>
        <a:graphic>
          <a:graphicData uri="http://schemas.openxmlformats.org/drawingml/2006/table">
            <a:tbl>
              <a:tblPr/>
              <a:tblGrid>
                <a:gridCol w="5444753"/>
                <a:gridCol w="4597013"/>
              </a:tblGrid>
              <a:tr h="1371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Тип ответа: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Содержание триглицеридов утром натощак: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Адекватная нагрузка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0,4-1,8 ммоль/л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5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Плохая переносимость (отсутствие  сбалансированности физической нагрузки и скорости липолиза)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charset="2"/>
                        <a:defRPr sz="2200">
                          <a:solidFill>
                            <a:schemeClr val="tx1"/>
                          </a:solidFill>
                          <a:latin typeface="Constantia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Constantia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900">
                          <a:solidFill>
                            <a:schemeClr val="tx1"/>
                          </a:solidFill>
                          <a:latin typeface="Constantia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Constantia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менее 0,4 </a:t>
                      </a:r>
                      <a:r>
                        <a:rPr kumimoji="0" lang="ru-RU" altLang="ru-RU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ммоль</a:t>
                      </a: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Arial" charset="0"/>
                          <a:cs typeface="Arial" charset="0"/>
                        </a:rPr>
                        <a:t>/л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5592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565" y="152400"/>
            <a:ext cx="9045138" cy="682487"/>
          </a:xfrm>
        </p:spPr>
        <p:txBody>
          <a:bodyPr>
            <a:noAutofit/>
          </a:bodyPr>
          <a:lstStyle/>
          <a:p>
            <a:pPr algn="ctr"/>
            <a:r>
              <a:rPr lang="ru-RU" sz="4000" smtClean="0">
                <a:solidFill>
                  <a:srgbClr val="FF0000"/>
                </a:solidFill>
              </a:rPr>
              <a:t>Практические рекомендации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661" y="1053548"/>
            <a:ext cx="11608904" cy="5148469"/>
          </a:xfrm>
        </p:spPr>
        <p:txBody>
          <a:bodyPr>
            <a:noAutofit/>
          </a:bodyPr>
          <a:lstStyle/>
          <a:p>
            <a:r>
              <a:rPr lang="ru-RU" sz="2000" dirty="0"/>
              <a:t>Если содержание </a:t>
            </a:r>
            <a:r>
              <a:rPr lang="ru-RU" sz="2000" dirty="0" smtClean="0"/>
              <a:t>триглицеридов утром </a:t>
            </a:r>
            <a:r>
              <a:rPr lang="ru-RU" sz="2000" dirty="0"/>
              <a:t>натощак в нагрузочных микроциклах ниже 0,4 </a:t>
            </a:r>
            <a:r>
              <a:rPr lang="ru-RU" sz="2000" dirty="0" err="1"/>
              <a:t>ммоль</a:t>
            </a:r>
            <a:r>
              <a:rPr lang="ru-RU" sz="2000" dirty="0"/>
              <a:t>/л, то необходимо исключить передозировку объемов тренировочных нагрузок, особенно низкоинтенсивной работы в аэробной зоне энергообеспечения (1-2 зона). Значительное снижение содержания жиров может вызывать гормональные изменения как у мужчин, так и у женщин. Содержание жиров в пищевом рационе должно составлять 20-30% от общего рациона в зависимости от вида спорта. Главным источником жиров должны быть ненасыщенные жиры.</a:t>
            </a:r>
          </a:p>
          <a:p>
            <a:r>
              <a:rPr lang="ru-RU" sz="2000" u="sng" dirty="0"/>
              <a:t>Важно:</a:t>
            </a:r>
            <a:r>
              <a:rPr lang="ru-RU" sz="2000" dirty="0"/>
              <a:t> Исследование должно проводиться строго натощак, желательно после 12-14 часового голодания, чтобы </a:t>
            </a:r>
            <a:r>
              <a:rPr lang="ru-RU" sz="2000" dirty="0" err="1"/>
              <a:t>хиломикроны</a:t>
            </a:r>
            <a:r>
              <a:rPr lang="ru-RU" sz="2000" dirty="0"/>
              <a:t> из пищевых жиров не присутствовали в крови. Перед исследованием в течение 2 недель рекомендуется обычная диета, исключение алкоголя и гормональных препаратов. При интерпретации следует учитывать особенности питания.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10663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543050" y="188913"/>
            <a:ext cx="7577138" cy="1143000"/>
          </a:xfrm>
        </p:spPr>
        <p:txBody>
          <a:bodyPr>
            <a:normAutofit fontScale="90000"/>
          </a:bodyPr>
          <a:lstStyle/>
          <a:p>
            <a:pPr algn="just" eaLnBrk="1" hangingPunct="1"/>
            <a:r>
              <a:rPr lang="ru-RU" altLang="ru-RU" b="1"/>
              <a:t>Гемоглобин </a:t>
            </a:r>
            <a:r>
              <a:rPr lang="ru-RU" altLang="ru-RU"/>
              <a:t/>
            </a:r>
            <a:br>
              <a:rPr lang="ru-RU" altLang="ru-RU"/>
            </a:br>
            <a:r>
              <a:rPr lang="ru-RU" altLang="ru-RU" sz="2400"/>
              <a:t>показатель кислородтранспортной функции крови;</a:t>
            </a:r>
            <a:br>
              <a:rPr lang="ru-RU" altLang="ru-RU" sz="2400"/>
            </a:br>
            <a:r>
              <a:rPr lang="ru-RU" altLang="ru-RU" sz="2400">
                <a:solidFill>
                  <a:schemeClr val="tx1"/>
                </a:solidFill>
              </a:rPr>
              <a:t>важен контроль низких и высоких значений гемоглобина </a:t>
            </a:r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55483" y="1806258"/>
            <a:ext cx="7061200" cy="4246562"/>
          </a:xfrm>
          <a:noFill/>
        </p:spPr>
      </p:pic>
    </p:spTree>
    <p:extLst>
      <p:ext uri="{BB962C8B-B14F-4D97-AF65-F5344CB8AC3E}">
        <p14:creationId xmlns:p14="http://schemas.microsoft.com/office/powerpoint/2010/main" val="15848167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xfrm>
            <a:off x="2791008" y="429354"/>
            <a:ext cx="6172200" cy="4857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4800" b="1">
                <a:solidFill>
                  <a:srgbClr val="FF0000"/>
                </a:solidFill>
              </a:rPr>
              <a:t>Гематокрит</a:t>
            </a:r>
          </a:p>
        </p:txBody>
      </p:sp>
      <p:sp>
        <p:nvSpPr>
          <p:cNvPr id="327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349115" y="1628776"/>
            <a:ext cx="8059999" cy="3872614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80000"/>
              </a:lnSpc>
              <a:buNone/>
              <a:defRPr/>
            </a:pPr>
            <a:r>
              <a:rPr lang="ru-RU" altLang="ru-RU" sz="3600"/>
              <a:t>соотношение форменных элементов крови и плазмы (твердой и жидкой части)</a:t>
            </a:r>
          </a:p>
          <a:p>
            <a:pPr marL="0" indent="0" algn="ctr">
              <a:lnSpc>
                <a:spcPct val="80000"/>
              </a:lnSpc>
              <a:buNone/>
              <a:defRPr/>
            </a:pPr>
            <a:endParaRPr lang="ru-RU" altLang="ru-RU" sz="3600" dirty="0"/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ru-RU" altLang="ru-RU" sz="3600" dirty="0"/>
              <a:t>Оптимальные значения для работоспособности:</a:t>
            </a:r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ru-RU" altLang="ru-RU" sz="3600" dirty="0"/>
              <a:t>мужчины – до 48% </a:t>
            </a:r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ru-RU" altLang="ru-RU" sz="3600" dirty="0"/>
              <a:t>женщины – до 45%</a:t>
            </a:r>
          </a:p>
          <a:p>
            <a:pPr marL="0" indent="0" algn="ctr">
              <a:lnSpc>
                <a:spcPct val="80000"/>
              </a:lnSpc>
              <a:buNone/>
              <a:defRPr/>
            </a:pPr>
            <a:endParaRPr lang="ru-RU" altLang="ru-RU" sz="3600" dirty="0"/>
          </a:p>
        </p:txBody>
      </p:sp>
    </p:spTree>
    <p:extLst>
      <p:ext uri="{BB962C8B-B14F-4D97-AF65-F5344CB8AC3E}">
        <p14:creationId xmlns:p14="http://schemas.microsoft.com/office/powerpoint/2010/main" val="7758636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2044700" y="0"/>
            <a:ext cx="7094538" cy="1320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200" b="1"/>
              <a:t>Теория </a:t>
            </a:r>
            <a:r>
              <a:rPr lang="ru-RU" altLang="ru-RU" sz="3200" b="1">
                <a:solidFill>
                  <a:srgbClr val="C00000"/>
                </a:solidFill>
              </a:rPr>
              <a:t>НАРО</a:t>
            </a:r>
            <a:r>
              <a:rPr lang="ru-RU" altLang="ru-RU" sz="3200" b="1"/>
              <a:t> (неспецифических адаптационных реакций организма )</a:t>
            </a:r>
            <a:br>
              <a:rPr lang="ru-RU" altLang="ru-RU" sz="3200" b="1"/>
            </a:br>
            <a:r>
              <a:rPr lang="ru-RU" altLang="ru-RU" sz="2000" b="1"/>
              <a:t>(Гаркави Л.Х., с соавт., 1998)</a:t>
            </a:r>
            <a:r>
              <a:rPr lang="ru-RU" altLang="ru-RU" sz="3200" b="1"/>
              <a:t>  </a:t>
            </a:r>
          </a:p>
        </p:txBody>
      </p:sp>
      <p:sp>
        <p:nvSpPr>
          <p:cNvPr id="52226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1631950" y="1663010"/>
            <a:ext cx="7920038" cy="4681538"/>
          </a:xfrm>
        </p:spPr>
        <p:txBody>
          <a:bodyPr rtlCol="0">
            <a:normAutofit fontScale="92500"/>
          </a:bodyPr>
          <a:lstStyle/>
          <a:p>
            <a:pPr marL="0" indent="0" algn="ctr">
              <a:buNone/>
              <a:defRPr/>
            </a:pPr>
            <a:r>
              <a:rPr lang="ru-RU" altLang="ru-RU" sz="4000" dirty="0"/>
              <a:t>В качестве показателя адаптационных реакций авторами теории НАРО было выбрано процентное содержание </a:t>
            </a:r>
            <a:r>
              <a:rPr lang="ru-RU" altLang="ru-RU" sz="4000" u="sng" dirty="0">
                <a:solidFill>
                  <a:srgbClr val="C00000"/>
                </a:solidFill>
              </a:rPr>
              <a:t>лимфоцитов</a:t>
            </a:r>
            <a:r>
              <a:rPr lang="ru-RU" altLang="ru-RU" sz="4000" u="sng" dirty="0"/>
              <a:t> и </a:t>
            </a:r>
            <a:r>
              <a:rPr lang="ru-RU" altLang="ru-RU" sz="4000" u="sng" dirty="0">
                <a:solidFill>
                  <a:srgbClr val="C00000"/>
                </a:solidFill>
              </a:rPr>
              <a:t>нейтрофилов </a:t>
            </a:r>
            <a:r>
              <a:rPr lang="ru-RU" altLang="ru-RU" sz="4000" dirty="0"/>
              <a:t>в лейкоцитарной формуле периферической крови</a:t>
            </a:r>
          </a:p>
          <a:p>
            <a:pPr marL="0" indent="0" algn="ctr">
              <a:buNone/>
              <a:defRPr/>
            </a:pPr>
            <a:r>
              <a:rPr lang="ru-RU" altLang="ru-RU" sz="2400" dirty="0"/>
              <a:t>(лейкоциты не более 8 х 10</a:t>
            </a:r>
            <a:r>
              <a:rPr lang="ru-RU" altLang="ru-RU" sz="2400" baseline="30000" dirty="0"/>
              <a:t>9</a:t>
            </a:r>
            <a:r>
              <a:rPr lang="ru-RU" altLang="ru-RU" sz="2400" dirty="0"/>
              <a:t>/л)</a:t>
            </a:r>
          </a:p>
        </p:txBody>
      </p:sp>
    </p:spTree>
    <p:extLst>
      <p:ext uri="{BB962C8B-B14F-4D97-AF65-F5344CB8AC3E}">
        <p14:creationId xmlns:p14="http://schemas.microsoft.com/office/powerpoint/2010/main" val="4555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Название 1"/>
          <p:cNvSpPr>
            <a:spLocks noGrp="1"/>
          </p:cNvSpPr>
          <p:nvPr>
            <p:ph type="ctrTitle"/>
          </p:nvPr>
        </p:nvSpPr>
        <p:spPr>
          <a:xfrm>
            <a:off x="2063751" y="1125539"/>
            <a:ext cx="6507163" cy="892175"/>
          </a:xfrm>
        </p:spPr>
        <p:txBody>
          <a:bodyPr/>
          <a:lstStyle/>
          <a:p>
            <a:pPr algn="ctr" eaLnBrk="1" hangingPunct="1"/>
            <a:r>
              <a:rPr lang="ru-RU" altLang="ru-RU" sz="2700" b="1">
                <a:solidFill>
                  <a:srgbClr val="10253F"/>
                </a:solidFill>
                <a:latin typeface="Book Antiqua" charset="0"/>
                <a:ea typeface="Arial" charset="0"/>
                <a:cs typeface="Arial" charset="0"/>
              </a:rPr>
              <a:t>Неспецифические адаптационные реакции организма (НАРО) </a:t>
            </a:r>
            <a:br>
              <a:rPr lang="ru-RU" altLang="ru-RU" sz="2700" b="1">
                <a:solidFill>
                  <a:srgbClr val="10253F"/>
                </a:solidFill>
                <a:latin typeface="Book Antiqua" charset="0"/>
                <a:ea typeface="Arial" charset="0"/>
                <a:cs typeface="Arial" charset="0"/>
              </a:rPr>
            </a:br>
            <a:r>
              <a:rPr lang="ru-RU" altLang="ru-RU" sz="1800" b="1">
                <a:solidFill>
                  <a:srgbClr val="10253F"/>
                </a:solidFill>
                <a:latin typeface="Book Antiqua" charset="0"/>
                <a:ea typeface="Arial" charset="0"/>
                <a:cs typeface="Arial" charset="0"/>
              </a:rPr>
              <a:t>(Гаркави Л.Х. с соавт., 2003, Макарова Г.А., 2005)</a:t>
            </a:r>
            <a:br>
              <a:rPr lang="ru-RU" altLang="ru-RU" sz="1800" b="1">
                <a:solidFill>
                  <a:srgbClr val="10253F"/>
                </a:solidFill>
                <a:latin typeface="Book Antiqua" charset="0"/>
                <a:ea typeface="Arial" charset="0"/>
                <a:cs typeface="Arial" charset="0"/>
              </a:rPr>
            </a:br>
            <a:endParaRPr lang="ru-RU" altLang="ru-RU" sz="1800" b="1">
              <a:solidFill>
                <a:srgbClr val="10253F"/>
              </a:solidFill>
              <a:latin typeface="Book Antiqua" charset="0"/>
              <a:ea typeface="Arial" charset="0"/>
              <a:cs typeface="Arial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221885"/>
              </p:ext>
            </p:extLst>
          </p:nvPr>
        </p:nvGraphicFramePr>
        <p:xfrm>
          <a:off x="655982" y="2016125"/>
          <a:ext cx="9919252" cy="4148138"/>
        </p:xfrm>
        <a:graphic>
          <a:graphicData uri="http://schemas.openxmlformats.org/drawingml/2006/table">
            <a:tbl>
              <a:tblPr/>
              <a:tblGrid>
                <a:gridCol w="1761600"/>
                <a:gridCol w="2208836"/>
                <a:gridCol w="2109232"/>
                <a:gridCol w="3839584"/>
              </a:tblGrid>
              <a:tr h="685800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Номер реакции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Лимфоциты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%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Нейтрофилы %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Тип НАРО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5800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1-я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Менее 26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Более 60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Реакция хронического стресса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2900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2-я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26–32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60–55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Реакция тренировки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5800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3-я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33–38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54–50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Реакция спокойной активации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5800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4-я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39–45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49–44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Реакция повышенной активации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62038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5-я</a:t>
                      </a:r>
                      <a:endParaRPr kumimoji="0" lang="ru-RU" alt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Более 45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Менее 44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600">
                          <a:solidFill>
                            <a:srgbClr val="404040"/>
                          </a:solidFill>
                          <a:latin typeface="Trebuchet MS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400">
                          <a:solidFill>
                            <a:srgbClr val="404040"/>
                          </a:solidFill>
                          <a:latin typeface="Trebuchet MS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200">
                          <a:solidFill>
                            <a:srgbClr val="404040"/>
                          </a:solidFill>
                          <a:latin typeface="Trebuchet MS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charset="2"/>
                        <a:tabLst>
                          <a:tab pos="685800" algn="l"/>
                          <a:tab pos="800100" algn="l"/>
                        </a:tabLst>
                        <a:defRPr sz="1000">
                          <a:solidFill>
                            <a:srgbClr val="404040"/>
                          </a:solidFill>
                          <a:latin typeface="Trebuchet MS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800100" algn="l"/>
                        </a:tabLst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Реакция </a:t>
                      </a:r>
                      <a:r>
                        <a:rPr kumimoji="0" lang="ru-RU" altLang="ru-RU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charset="0"/>
                          <a:ea typeface="Arial" charset="0"/>
                          <a:cs typeface="Arial" charset="0"/>
                        </a:rPr>
                        <a:t>переактивации</a:t>
                      </a:r>
                      <a:endParaRPr kumimoji="0" lang="ru-RU" alt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44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Название 1"/>
          <p:cNvSpPr>
            <a:spLocks noGrp="1"/>
          </p:cNvSpPr>
          <p:nvPr>
            <p:ph type="ctrTitle"/>
          </p:nvPr>
        </p:nvSpPr>
        <p:spPr>
          <a:xfrm>
            <a:off x="1982789" y="979489"/>
            <a:ext cx="6607175" cy="1019175"/>
          </a:xfrm>
        </p:spPr>
        <p:txBody>
          <a:bodyPr/>
          <a:lstStyle/>
          <a:p>
            <a:pPr algn="ctr" eaLnBrk="1" hangingPunct="1"/>
            <a:r>
              <a:rPr lang="ru-RU" altLang="ru-RU" sz="3600" b="1">
                <a:solidFill>
                  <a:srgbClr val="10253F"/>
                </a:solidFill>
                <a:latin typeface="Book Antiqua" charset="0"/>
                <a:ea typeface="Arial" charset="0"/>
                <a:cs typeface="Arial" charset="0"/>
              </a:rPr>
              <a:t>Практические рекомендации по использованию  НАРО </a:t>
            </a:r>
          </a:p>
        </p:txBody>
      </p:sp>
      <p:sp>
        <p:nvSpPr>
          <p:cNvPr id="409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28826" y="2097089"/>
            <a:ext cx="6672263" cy="3709987"/>
          </a:xfrm>
        </p:spPr>
        <p:txBody>
          <a:bodyPr/>
          <a:lstStyle/>
          <a:p>
            <a:pPr indent="342900" algn="ctr">
              <a:spcBef>
                <a:spcPct val="0"/>
              </a:spcBef>
              <a:buFont typeface="Arial" charset="0"/>
              <a:buChar char="•"/>
            </a:pPr>
            <a:r>
              <a:rPr lang="ru-RU" altLang="ru-RU" sz="2100" dirty="0">
                <a:solidFill>
                  <a:srgbClr val="7F7F7F"/>
                </a:solidFill>
              </a:rPr>
              <a:t>Полученные данные о типах НАРО позволяют оптимизировать тренировочный процесс путем развития и поддержания соответствующей адаптационной реакции в зависимости от этапа подготовки спортсменов.</a:t>
            </a:r>
          </a:p>
          <a:p>
            <a:pPr indent="342900" algn="ctr">
              <a:spcBef>
                <a:spcPct val="0"/>
              </a:spcBef>
              <a:buFont typeface="Arial" charset="0"/>
              <a:buChar char="•"/>
            </a:pPr>
            <a:r>
              <a:rPr lang="ru-RU" altLang="ru-RU" sz="2100" dirty="0">
                <a:solidFill>
                  <a:srgbClr val="7F7F7F"/>
                </a:solidFill>
              </a:rPr>
              <a:t> </a:t>
            </a:r>
          </a:p>
          <a:p>
            <a:pPr indent="342900" algn="ctr">
              <a:spcBef>
                <a:spcPct val="0"/>
              </a:spcBef>
              <a:buFont typeface="Arial" charset="0"/>
              <a:buChar char="•"/>
            </a:pPr>
            <a:r>
              <a:rPr lang="ru-RU" altLang="ru-RU" sz="2100" dirty="0">
                <a:solidFill>
                  <a:srgbClr val="7F7F7F"/>
                </a:solidFill>
              </a:rPr>
              <a:t>Целенаправленное возникновение и поддержание антистрессорных реакций организма с оптимальным метаболизмом способствует улучшению переносимости тренировочных нагрузок. </a:t>
            </a:r>
          </a:p>
          <a:p>
            <a:pPr indent="342900" algn="just">
              <a:spcBef>
                <a:spcPct val="0"/>
              </a:spcBef>
              <a:buFont typeface="Arial" charset="0"/>
              <a:buChar char="•"/>
            </a:pPr>
            <a:endParaRPr lang="ru-RU" altLang="ru-RU" sz="21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34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00376" y="31751"/>
            <a:ext cx="6181725" cy="950913"/>
          </a:xfrm>
        </p:spPr>
        <p:txBody>
          <a:bodyPr vert="horz" lIns="68580" tIns="34290" rIns="68580" bIns="34290" rtlCol="0" anchor="t">
            <a:spAutoFit/>
          </a:bodyPr>
          <a:lstStyle/>
          <a:p>
            <a:pPr algn="ctr" hangingPunct="1">
              <a:lnSpc>
                <a:spcPct val="75000"/>
              </a:lnSpc>
            </a:pPr>
            <a:r>
              <a:rPr lang="ru-RU" altLang="ru-RU" sz="320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ru-RU" altLang="ru-RU" sz="320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altLang="ru-RU" sz="4400" b="1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Гормоны</a:t>
            </a:r>
          </a:p>
        </p:txBody>
      </p:sp>
      <p:sp>
        <p:nvSpPr>
          <p:cNvPr id="55298" name="Текст 2"/>
          <p:cNvSpPr>
            <a:spLocks noGrp="1"/>
          </p:cNvSpPr>
          <p:nvPr>
            <p:ph type="body" idx="4294967295"/>
          </p:nvPr>
        </p:nvSpPr>
        <p:spPr>
          <a:xfrm>
            <a:off x="1843724" y="1946014"/>
            <a:ext cx="9186226" cy="2792559"/>
          </a:xfrm>
        </p:spPr>
        <p:txBody>
          <a:bodyPr vert="horz" wrap="square" lIns="0" tIns="34290" rIns="0" bIns="34290" rtlCol="0" anchor="ctr">
            <a:spAutoFit/>
          </a:bodyPr>
          <a:lstStyle/>
          <a:p>
            <a:pPr marL="741363" lvl="1" indent="-398463" algn="just">
              <a:lnSpc>
                <a:spcPct val="90000"/>
              </a:lnSpc>
              <a:spcBef>
                <a:spcPts val="525"/>
              </a:spcBef>
              <a:buClr>
                <a:srgbClr val="212745"/>
              </a:buClr>
              <a:buSzPct val="100000"/>
              <a:buNone/>
              <a:tabLst>
                <a:tab pos="457200" algn="l"/>
                <a:tab pos="1370013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</a:tabLst>
            </a:pPr>
            <a:r>
              <a:rPr lang="ru-RU" altLang="ru-RU" sz="3200" b="1" dirty="0">
                <a:solidFill>
                  <a:schemeClr val="tx1"/>
                </a:solidFill>
                <a:latin typeface="Times New Roman" charset="0"/>
                <a:ea typeface="Microsoft YaHei" charset="-122"/>
                <a:cs typeface="Times New Roman" charset="0"/>
              </a:rPr>
              <a:t>Кортизол </a:t>
            </a:r>
            <a:r>
              <a:rPr lang="ru-RU" altLang="ru-RU" sz="3200" dirty="0">
                <a:solidFill>
                  <a:schemeClr val="tx1"/>
                </a:solidFill>
                <a:latin typeface="Times New Roman" charset="0"/>
                <a:ea typeface="Microsoft YaHei" charset="-122"/>
                <a:cs typeface="Times New Roman" charset="0"/>
              </a:rPr>
              <a:t>(гормон коры надпочечников, стимулирует повышение углеводных ресурсов организма за счет белковых предшественников, усиливает распад белка):</a:t>
            </a:r>
          </a:p>
          <a:p>
            <a:pPr marL="741363" lvl="1" indent="-398463" algn="just">
              <a:lnSpc>
                <a:spcPct val="90000"/>
              </a:lnSpc>
              <a:spcBef>
                <a:spcPts val="525"/>
              </a:spcBef>
              <a:buClr>
                <a:srgbClr val="212745"/>
              </a:buClr>
              <a:buSzPct val="100000"/>
              <a:buNone/>
              <a:tabLst>
                <a:tab pos="457200" algn="l"/>
                <a:tab pos="1370013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</a:tabLst>
            </a:pPr>
            <a:r>
              <a:rPr lang="ru-RU" altLang="ru-RU" sz="3200" b="1" dirty="0">
                <a:solidFill>
                  <a:schemeClr val="tx1"/>
                </a:solidFill>
                <a:latin typeface="Times New Roman" charset="0"/>
                <a:ea typeface="Microsoft YaHei" charset="-122"/>
                <a:cs typeface="Times New Roman" charset="0"/>
              </a:rPr>
              <a:t>Тестостерон</a:t>
            </a:r>
            <a:r>
              <a:rPr lang="ru-RU" altLang="ru-RU" sz="3200" dirty="0">
                <a:solidFill>
                  <a:schemeClr val="tx1"/>
                </a:solidFill>
                <a:latin typeface="Times New Roman" charset="0"/>
                <a:ea typeface="Microsoft YaHei" charset="-122"/>
                <a:cs typeface="Times New Roman" charset="0"/>
              </a:rPr>
              <a:t> (отвечает за восстановление белковых структур в мышцах</a:t>
            </a:r>
            <a:r>
              <a:rPr lang="ru-RU" altLang="ru-RU" sz="3200" dirty="0" smtClean="0">
                <a:solidFill>
                  <a:schemeClr val="tx1"/>
                </a:solidFill>
                <a:latin typeface="Times New Roman" charset="0"/>
                <a:ea typeface="Microsoft YaHei" charset="-122"/>
                <a:cs typeface="Times New Roman" charset="0"/>
              </a:rPr>
              <a:t>)</a:t>
            </a:r>
            <a:endParaRPr lang="ru-RU" altLang="ru-RU" sz="3200" dirty="0">
              <a:solidFill>
                <a:schemeClr val="tx1"/>
              </a:solidFill>
              <a:latin typeface="Times New Roman" charset="0"/>
              <a:ea typeface="Microsoft YaHei" charset="-122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923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255037"/>
            <a:ext cx="9810206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Требования к биохимическим тестам  в спорте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824" y="2160453"/>
            <a:ext cx="112276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/>
              <a:t> Высокая </a:t>
            </a:r>
            <a:r>
              <a:rPr lang="ru-RU" sz="3200" dirty="0"/>
              <a:t>информативность</a:t>
            </a:r>
            <a:r>
              <a:rPr lang="ru-RU" sz="32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 Высокая </a:t>
            </a:r>
            <a:r>
              <a:rPr lang="ru-RU" sz="3200" dirty="0"/>
              <a:t>чувствительность (изменение под влиянием физических </a:t>
            </a:r>
            <a:r>
              <a:rPr lang="ru-RU" sz="3200" dirty="0" smtClean="0"/>
              <a:t>нагрузок). 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 Аналитическая точность.</a:t>
            </a:r>
            <a:r>
              <a:rPr lang="en-US" sz="3200" dirty="0" smtClean="0"/>
              <a:t> </a:t>
            </a:r>
            <a:endParaRPr lang="ru-RU" sz="3200" dirty="0" smtClean="0"/>
          </a:p>
          <a:p>
            <a:pPr marL="342900" indent="-342900">
              <a:buAutoNum type="arabicPeriod"/>
            </a:pPr>
            <a:r>
              <a:rPr lang="ru-RU" sz="3200" dirty="0" smtClean="0"/>
              <a:t> Наличие </a:t>
            </a:r>
            <a:r>
              <a:rPr lang="ru-RU" sz="3200" dirty="0"/>
              <a:t>соответствующего портативного оборудования и </a:t>
            </a:r>
            <a:r>
              <a:rPr lang="ru-RU" sz="3200" dirty="0" smtClean="0"/>
              <a:t>методик</a:t>
            </a:r>
            <a:r>
              <a:rPr lang="en-US" sz="3200" dirty="0" smtClean="0"/>
              <a:t> </a:t>
            </a:r>
            <a:r>
              <a:rPr lang="ru-RU" sz="3200" dirty="0" smtClean="0"/>
              <a:t>лабораторий.   </a:t>
            </a:r>
          </a:p>
          <a:p>
            <a:pPr marL="342900" indent="-342900">
              <a:buAutoNum type="arabicPeriod"/>
            </a:pPr>
            <a:r>
              <a:rPr lang="ru-RU" sz="3200" dirty="0"/>
              <a:t> </a:t>
            </a:r>
            <a:r>
              <a:rPr lang="ru-RU" sz="3200" dirty="0" smtClean="0"/>
              <a:t>Высокая диагностическая чувствительность.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084349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2146301" y="307975"/>
            <a:ext cx="6348413" cy="13208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b="1" dirty="0" smtClean="0"/>
              <a:t>Контроль водно-минерального и электролитного баланса</a:t>
            </a:r>
            <a:br>
              <a:rPr lang="ru-RU" altLang="ru-RU" b="1" dirty="0" smtClean="0"/>
            </a:br>
            <a:endParaRPr lang="ru-RU" altLang="ru-RU" b="1" dirty="0"/>
          </a:p>
        </p:txBody>
      </p:sp>
      <p:sp>
        <p:nvSpPr>
          <p:cNvPr id="52226" name="Content Placeholder 2"/>
          <p:cNvSpPr>
            <a:spLocks noGrp="1"/>
          </p:cNvSpPr>
          <p:nvPr>
            <p:ph idx="1"/>
          </p:nvPr>
        </p:nvSpPr>
        <p:spPr>
          <a:xfrm>
            <a:off x="1774826" y="1773238"/>
            <a:ext cx="4608513" cy="47863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3200" dirty="0">
                <a:solidFill>
                  <a:srgbClr val="FF0000"/>
                </a:solidFill>
              </a:rPr>
              <a:t>Магний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altLang="ru-RU" dirty="0"/>
              <a:t>Регулирует стабильность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altLang="ru-RU" dirty="0"/>
              <a:t>клеточных мембран, функции сердечно-сосудистой, нервно-мышечной, иммунной и эндокринной систем, способствует усвоению кальция. </a:t>
            </a:r>
          </a:p>
          <a:p>
            <a:pPr marL="0" indent="0">
              <a:spcBef>
                <a:spcPct val="0"/>
              </a:spcBef>
              <a:buNone/>
            </a:pPr>
            <a:endParaRPr lang="ru-RU" altLang="ru-RU" dirty="0"/>
          </a:p>
          <a:p>
            <a:pPr marL="0" indent="0">
              <a:buNone/>
            </a:pPr>
            <a:r>
              <a:rPr lang="ru-RU" altLang="ru-RU" sz="3200" dirty="0">
                <a:solidFill>
                  <a:srgbClr val="FF0000"/>
                </a:solidFill>
              </a:rPr>
              <a:t>Калий</a:t>
            </a:r>
            <a:endParaRPr lang="ru-RU" altLang="ru-RU" sz="3200" dirty="0"/>
          </a:p>
          <a:p>
            <a:pPr marL="0" indent="0">
              <a:buNone/>
            </a:pPr>
            <a:r>
              <a:rPr lang="ru-RU" altLang="ru-RU" dirty="0"/>
              <a:t>Участвует в регуляции работы сердечной мышцы, поддержании осмотического давления, передаче нервных  импульсов</a:t>
            </a:r>
            <a:r>
              <a:rPr lang="ru-RU" altLang="ru-RU" dirty="0" smtClean="0"/>
              <a:t>;</a:t>
            </a:r>
            <a:endParaRPr lang="en-US" altLang="ru-RU" dirty="0" smtClean="0"/>
          </a:p>
          <a:p>
            <a:pPr marL="0" indent="0">
              <a:buNone/>
            </a:pPr>
            <a:r>
              <a:rPr lang="ru-RU" altLang="ru-RU" sz="3200" dirty="0" smtClean="0">
                <a:solidFill>
                  <a:srgbClr val="FF0000"/>
                </a:solidFill>
              </a:rPr>
              <a:t>Железо </a:t>
            </a:r>
            <a:endParaRPr lang="en-US" altLang="ru-RU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altLang="ru-RU" dirty="0"/>
          </a:p>
          <a:p>
            <a:pPr marL="0" indent="0">
              <a:spcBef>
                <a:spcPct val="0"/>
              </a:spcBef>
              <a:buNone/>
            </a:pPr>
            <a:endParaRPr lang="en-US" altLang="ru-RU" dirty="0"/>
          </a:p>
        </p:txBody>
      </p:sp>
      <p:pic>
        <p:nvPicPr>
          <p:cNvPr id="522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1" y="1309688"/>
            <a:ext cx="2520949" cy="208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438" y="3671890"/>
            <a:ext cx="2092642" cy="253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1495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801461" y="2780175"/>
            <a:ext cx="6937805" cy="13208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4400" b="1" dirty="0" smtClean="0"/>
              <a:t>Благодарю за внимание</a:t>
            </a:r>
            <a:br>
              <a:rPr lang="ru-RU" altLang="ru-RU" sz="4400" b="1" dirty="0" smtClean="0"/>
            </a:br>
            <a:endParaRPr lang="ru-RU" alt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2637164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523640" y="85320"/>
            <a:ext cx="9612360" cy="1569660"/>
          </a:xfrm>
        </p:spPr>
        <p:txBody>
          <a:bodyPr vert="horz" wrap="square" lIns="91440" tIns="45720" rIns="91440" bIns="45720" rtlCol="0" anchor="t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 algn="ctr" hangingPunct="1"/>
            <a:r>
              <a:rPr lang="ru-RU" sz="3200" b="1" dirty="0">
                <a:solidFill>
                  <a:srgbClr val="C00000"/>
                </a:solidFill>
                <a:latin typeface="Comic Sans MS" pitchFamily="66"/>
              </a:rPr>
              <a:t>СТАНДАРТНОЕ ЛАБОРАТОРНОЕ ТЕСТИРОВАНИЕ 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/>
              </a:rPr>
              <a:t>(оценка работоспособности и эффективности тренировочного процесса)</a:t>
            </a:r>
            <a:endParaRPr lang="ru-RU" sz="3200" b="1" dirty="0">
              <a:solidFill>
                <a:srgbClr val="C00000"/>
              </a:solidFill>
              <a:latin typeface="Comic Sans MS" pitchFamily="66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1524000" y="4078904"/>
            <a:ext cx="9144000" cy="400110"/>
          </a:xfrm>
        </p:spPr>
        <p:txBody>
          <a:bodyPr vert="horz" wrap="square" lIns="0" tIns="45720" rIns="0" bIns="45720" rtlCol="0" anchor="ctr">
            <a:spAutoFit/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1pPr>
            <a:lvl2pPr marL="457200" marR="0" lvl="1" indent="-18288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457200" algn="l"/>
                <a:tab pos="1371599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2pPr>
            <a:lvl3pPr marL="1143000" marR="0" lvl="2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3pPr>
            <a:lvl4pPr marL="1600199" marR="0" lvl="3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4pPr>
            <a:lvl5pPr marL="2057400" marR="0" lvl="4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5pPr>
            <a:lvl6pPr marL="2057400" marR="0" lvl="5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6pPr>
            <a:lvl7pPr marL="2057400" marR="0" lvl="6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7pPr>
            <a:lvl8pPr marL="2057400" marR="0" lvl="7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8pPr>
            <a:lvl9pPr marL="2057400" marR="0" lvl="8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9pPr>
          </a:lstStyle>
          <a:p>
            <a:pPr lvl="0"/>
            <a:endParaRPr lang="ru-RU">
              <a:latin typeface="" pitchFamily="16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008093" y="1767452"/>
            <a:ext cx="2707240" cy="2936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023429" y="3144447"/>
            <a:ext cx="1752119" cy="2857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5492763" y="1599675"/>
            <a:ext cx="4536001" cy="2285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8097077" y="3828446"/>
            <a:ext cx="3672177" cy="231909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604000" y="6114239"/>
            <a:ext cx="6596640" cy="58176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b" anchorCtr="0" compatLnSpc="1"/>
          <a:lstStyle>
            <a:defPPr lvl="0">
              <a:buNone/>
            </a:defPPr>
            <a:lvl1pPr lvl="0">
              <a:buNone/>
            </a:lvl1pPr>
          </a:lstStyle>
          <a:p>
            <a:pPr algn="ctr"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dirty="0">
                <a:solidFill>
                  <a:srgbClr val="C00000"/>
                </a:solidFill>
                <a:latin typeface="Comic Sans MS" pitchFamily="66"/>
                <a:ea typeface="Microsoft YaHei" pitchFamily="2"/>
                <a:cs typeface="Mangal" pitchFamily="2"/>
              </a:rPr>
              <a:t>«ПОЛЕВЫЕ» ТЕСТИРОВАНИЯ:</a:t>
            </a:r>
          </a:p>
        </p:txBody>
      </p:sp>
    </p:spTree>
    <p:extLst>
      <p:ext uri="{BB962C8B-B14F-4D97-AF65-F5344CB8AC3E}">
        <p14:creationId xmlns:p14="http://schemas.microsoft.com/office/powerpoint/2010/main" val="137798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83096" y="107116"/>
            <a:ext cx="10548729" cy="707886"/>
          </a:xfrm>
        </p:spPr>
        <p:txBody>
          <a:bodyPr vert="horz" wrap="square" lIns="91440" tIns="45720" rIns="91440" bIns="45720" rtlCol="0" anchor="t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 algn="ctr" hangingPunct="1"/>
            <a:r>
              <a:rPr lang="ru-RU" sz="4000" b="1" dirty="0" smtClean="0">
                <a:solidFill>
                  <a:srgbClr val="C00000"/>
                </a:solidFill>
                <a:latin typeface="Comic Sans MS" pitchFamily="66"/>
              </a:rPr>
              <a:t>Наиболее важные показатели тестирования</a:t>
            </a:r>
            <a:endParaRPr lang="ru-RU" sz="4000" b="1" dirty="0">
              <a:solidFill>
                <a:srgbClr val="C00000"/>
              </a:solidFill>
              <a:latin typeface="Comic Sans MS" pitchFamily="66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83096" y="1006716"/>
            <a:ext cx="10933042" cy="5632311"/>
          </a:xfrm>
        </p:spPr>
        <p:txBody>
          <a:bodyPr vert="horz" wrap="square" lIns="91440" tIns="45720" rIns="91440" bIns="45720" rtlCol="0">
            <a:spAutoFit/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1pPr>
            <a:lvl2pPr marL="457200" marR="0" lvl="1" indent="-18288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457200" algn="l"/>
                <a:tab pos="1371599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2pPr>
            <a:lvl3pPr marL="1143000" marR="0" lvl="2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3pPr>
            <a:lvl4pPr marL="1600199" marR="0" lvl="3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4pPr>
            <a:lvl5pPr marL="2057400" marR="0" lvl="4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5pPr>
            <a:lvl6pPr marL="2057400" marR="0" lvl="5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6pPr>
            <a:lvl7pPr marL="2057400" marR="0" lvl="6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7pPr>
            <a:lvl8pPr marL="2057400" marR="0" lvl="7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8pPr>
            <a:lvl9pPr marL="2057400" marR="0" lvl="8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9pPr>
          </a:lstStyle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r>
              <a:rPr lang="ru-RU" sz="3200" b="0" dirty="0"/>
              <a:t> </a:t>
            </a:r>
            <a:r>
              <a:rPr lang="ru-RU" sz="3200" b="0" dirty="0" smtClean="0">
                <a:solidFill>
                  <a:srgbClr val="C00000"/>
                </a:solidFill>
              </a:rPr>
              <a:t>аэробный порог </a:t>
            </a:r>
            <a:r>
              <a:rPr lang="ru-RU" sz="3200" b="0" dirty="0" smtClean="0"/>
              <a:t>(АП) (2 </a:t>
            </a:r>
            <a:r>
              <a:rPr lang="ru-RU" sz="3200" b="0" dirty="0" err="1" smtClean="0"/>
              <a:t>ммоль</a:t>
            </a:r>
            <a:r>
              <a:rPr lang="ru-RU" sz="3200" b="0" dirty="0" smtClean="0"/>
              <a:t>/л): ЧСС, мощность (скорость) и потребление кислорода;</a:t>
            </a:r>
          </a:p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r>
              <a:rPr lang="ru-RU" sz="3200" b="0" dirty="0" smtClean="0"/>
              <a:t> </a:t>
            </a:r>
            <a:r>
              <a:rPr lang="ru-RU" sz="3200" b="0" dirty="0" smtClean="0">
                <a:solidFill>
                  <a:srgbClr val="C00000"/>
                </a:solidFill>
              </a:rPr>
              <a:t>анаэробный порог </a:t>
            </a:r>
            <a:r>
              <a:rPr lang="ru-RU" sz="3200" b="0" dirty="0" smtClean="0"/>
              <a:t>(</a:t>
            </a:r>
            <a:r>
              <a:rPr lang="ru-RU" sz="3200" b="0" dirty="0" err="1" smtClean="0"/>
              <a:t>АнП</a:t>
            </a:r>
            <a:r>
              <a:rPr lang="ru-RU" sz="3200" b="0" dirty="0" smtClean="0"/>
              <a:t>) (4 </a:t>
            </a:r>
            <a:r>
              <a:rPr lang="ru-RU" sz="3200" b="0" dirty="0" err="1" smtClean="0"/>
              <a:t>ммоль</a:t>
            </a:r>
            <a:r>
              <a:rPr lang="ru-RU" sz="3200" b="0" dirty="0" smtClean="0"/>
              <a:t>/л) или порог </a:t>
            </a:r>
            <a:r>
              <a:rPr lang="ru-RU" sz="3200" b="0" dirty="0"/>
              <a:t>анаэробного обмена (</a:t>
            </a:r>
            <a:r>
              <a:rPr lang="ru-RU" sz="3200" b="0" dirty="0" smtClean="0"/>
              <a:t>ПАНО): ЧСС, мощность (скорость) и потребление кислорода;</a:t>
            </a:r>
          </a:p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r>
              <a:rPr lang="ru-RU" sz="3200" b="0" dirty="0" smtClean="0"/>
              <a:t> </a:t>
            </a:r>
            <a:r>
              <a:rPr lang="ru-RU" sz="3200" b="0" dirty="0" smtClean="0">
                <a:solidFill>
                  <a:srgbClr val="C00000"/>
                </a:solidFill>
              </a:rPr>
              <a:t>смешанная </a:t>
            </a:r>
            <a:r>
              <a:rPr lang="ru-RU" sz="3200" b="0" dirty="0" smtClean="0"/>
              <a:t>зона энергообеспечения (6-8 </a:t>
            </a:r>
            <a:r>
              <a:rPr lang="ru-RU" sz="3200" b="0" dirty="0" err="1" smtClean="0"/>
              <a:t>ммоль</a:t>
            </a:r>
            <a:r>
              <a:rPr lang="ru-RU" sz="3200" b="0" dirty="0" smtClean="0"/>
              <a:t>/л): </a:t>
            </a:r>
            <a:r>
              <a:rPr lang="ru-RU" sz="3200" b="0" dirty="0"/>
              <a:t>ЧСС, мощность (скорость) и потребление </a:t>
            </a:r>
            <a:r>
              <a:rPr lang="ru-RU" sz="3200" b="0" dirty="0" smtClean="0"/>
              <a:t>кислорода;</a:t>
            </a:r>
            <a:endParaRPr lang="ru-RU" sz="3200" dirty="0" smtClean="0"/>
          </a:p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r>
              <a:rPr lang="ru-RU" sz="3200" b="0" dirty="0"/>
              <a:t> </a:t>
            </a:r>
            <a:r>
              <a:rPr lang="ru-RU" sz="3200" b="0" dirty="0" smtClean="0">
                <a:solidFill>
                  <a:srgbClr val="C00000"/>
                </a:solidFill>
              </a:rPr>
              <a:t>максимальная </a:t>
            </a:r>
            <a:r>
              <a:rPr lang="ru-RU" sz="3200" b="0" dirty="0" smtClean="0"/>
              <a:t> работоспособность: максимальная ЧСС, мощность, МПК и </a:t>
            </a:r>
            <a:r>
              <a:rPr lang="ru-RU" sz="3200" b="0" u="sng" dirty="0" smtClean="0"/>
              <a:t>максимальное накопление </a:t>
            </a:r>
            <a:r>
              <a:rPr lang="ru-RU" sz="3200" b="0" u="sng" dirty="0" err="1" smtClean="0"/>
              <a:t>лактата</a:t>
            </a:r>
            <a:r>
              <a:rPr lang="ru-RU" sz="3200" b="0" u="sng" dirty="0" smtClean="0"/>
              <a:t>. </a:t>
            </a:r>
            <a:endParaRPr lang="ru-RU" sz="3200" u="sng" dirty="0" smtClean="0">
              <a:latin typeface="Comic Sans MS" pitchFamily="66"/>
            </a:endParaRPr>
          </a:p>
        </p:txBody>
      </p:sp>
    </p:spTree>
    <p:extLst>
      <p:ext uri="{BB962C8B-B14F-4D97-AF65-F5344CB8AC3E}">
        <p14:creationId xmlns:p14="http://schemas.microsoft.com/office/powerpoint/2010/main" val="43942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83096" y="107116"/>
            <a:ext cx="10548729" cy="707886"/>
          </a:xfrm>
        </p:spPr>
        <p:txBody>
          <a:bodyPr vert="horz" wrap="square" lIns="91440" tIns="45720" rIns="91440" bIns="45720" rtlCol="0" anchor="t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 algn="ctr" hangingPunct="1"/>
            <a:r>
              <a:rPr lang="ru-RU" sz="4000" b="1" dirty="0" smtClean="0">
                <a:solidFill>
                  <a:srgbClr val="C00000"/>
                </a:solidFill>
                <a:latin typeface="Comic Sans MS" pitchFamily="66"/>
              </a:rPr>
              <a:t>Интерпретация данных</a:t>
            </a:r>
            <a:endParaRPr lang="ru-RU" sz="4000" b="1" dirty="0">
              <a:solidFill>
                <a:srgbClr val="C00000"/>
              </a:solidFill>
              <a:latin typeface="Comic Sans MS" pitchFamily="66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83096" y="815002"/>
            <a:ext cx="10933042" cy="6247864"/>
          </a:xfrm>
        </p:spPr>
        <p:txBody>
          <a:bodyPr vert="horz" wrap="square" lIns="91440" tIns="45720" rIns="91440" bIns="45720" rtlCol="0">
            <a:spAutoFit/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1pPr>
            <a:lvl2pPr marL="457200" marR="0" lvl="1" indent="-18288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457200" algn="l"/>
                <a:tab pos="1371599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2pPr>
            <a:lvl3pPr marL="1143000" marR="0" lvl="2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3pPr>
            <a:lvl4pPr marL="1600199" marR="0" lvl="3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4pPr>
            <a:lvl5pPr marL="2057400" marR="0" lvl="4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5pPr>
            <a:lvl6pPr marL="2057400" marR="0" lvl="5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6pPr>
            <a:lvl7pPr marL="2057400" marR="0" lvl="6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7pPr>
            <a:lvl8pPr marL="2057400" marR="0" lvl="7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8pPr>
            <a:lvl9pPr marL="2057400" marR="0" lvl="8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9pPr>
          </a:lstStyle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</a:pPr>
            <a:r>
              <a:rPr lang="ru-RU" sz="3200" u="sng" dirty="0" smtClean="0">
                <a:solidFill>
                  <a:schemeClr val="accent4"/>
                </a:solidFill>
              </a:rPr>
              <a:t>При первичном обследовании: </a:t>
            </a:r>
          </a:p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r>
              <a:rPr lang="ru-RU" sz="3200" b="0" dirty="0"/>
              <a:t> </a:t>
            </a:r>
            <a:r>
              <a:rPr lang="ru-RU" sz="3200" b="0" dirty="0" smtClean="0"/>
              <a:t>индивидуальные тренировочные режимы в различных зонах энергообеспечения;</a:t>
            </a:r>
          </a:p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r>
              <a:rPr lang="ru-RU" sz="3200" b="0" dirty="0"/>
              <a:t> </a:t>
            </a:r>
            <a:r>
              <a:rPr lang="ru-RU" sz="3200" b="0" dirty="0" smtClean="0"/>
              <a:t>исходные функциональные данные игроков и развитие их механизмов энергообеспечения. </a:t>
            </a:r>
            <a:endParaRPr lang="ru-RU" sz="3200" dirty="0" smtClean="0">
              <a:latin typeface="Comic Sans MS" pitchFamily="66"/>
            </a:endParaRPr>
          </a:p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</a:pPr>
            <a:r>
              <a:rPr lang="ru-RU" sz="3200" u="sng" dirty="0" smtClean="0">
                <a:solidFill>
                  <a:schemeClr val="accent4"/>
                </a:solidFill>
              </a:rPr>
              <a:t>При повторном </a:t>
            </a:r>
            <a:r>
              <a:rPr lang="ru-RU" sz="3200" u="sng" dirty="0">
                <a:solidFill>
                  <a:schemeClr val="accent4"/>
                </a:solidFill>
              </a:rPr>
              <a:t>обследовании: </a:t>
            </a:r>
            <a:endParaRPr lang="ru-RU" sz="3200" u="sng" dirty="0" smtClean="0">
              <a:solidFill>
                <a:schemeClr val="accent4"/>
              </a:solidFill>
            </a:endParaRPr>
          </a:p>
          <a:p>
            <a:pPr marL="457200" indent="-457200" hangingPunct="1">
              <a:spcBef>
                <a:spcPts val="998"/>
              </a:spcBef>
              <a:buClr>
                <a:srgbClr val="000000"/>
              </a:buClr>
              <a:buSzPct val="100000"/>
              <a:buFontTx/>
              <a:buChar char="-"/>
            </a:pPr>
            <a:r>
              <a:rPr lang="ru-RU" sz="3200" b="0" dirty="0" smtClean="0">
                <a:solidFill>
                  <a:schemeClr val="tx1"/>
                </a:solidFill>
              </a:rPr>
              <a:t>скорректированные индивидуальные данные тренировочных режимов;</a:t>
            </a:r>
          </a:p>
          <a:p>
            <a:pPr marL="457200" indent="-457200" hangingPunct="1">
              <a:spcBef>
                <a:spcPts val="998"/>
              </a:spcBef>
              <a:buClr>
                <a:srgbClr val="000000"/>
              </a:buClr>
              <a:buSzPct val="100000"/>
              <a:buFontTx/>
              <a:buChar char="-"/>
            </a:pPr>
            <a:r>
              <a:rPr lang="ru-RU" sz="3200" b="0" dirty="0">
                <a:solidFill>
                  <a:schemeClr val="tx1"/>
                </a:solidFill>
              </a:rPr>
              <a:t>о</a:t>
            </a:r>
            <a:r>
              <a:rPr lang="ru-RU" sz="3200" b="0" dirty="0" smtClean="0">
                <a:solidFill>
                  <a:schemeClr val="tx1"/>
                </a:solidFill>
              </a:rPr>
              <a:t>ценка эффективности тренировочного процесса. </a:t>
            </a:r>
            <a:endParaRPr lang="ru-RU" sz="3200" b="0" dirty="0">
              <a:solidFill>
                <a:schemeClr val="tx1"/>
              </a:solidFill>
            </a:endParaRPr>
          </a:p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endParaRPr lang="ru-RU" sz="3200" b="0" dirty="0" smtClean="0"/>
          </a:p>
        </p:txBody>
      </p:sp>
    </p:spTree>
    <p:extLst>
      <p:ext uri="{BB962C8B-B14F-4D97-AF65-F5344CB8AC3E}">
        <p14:creationId xmlns:p14="http://schemas.microsoft.com/office/powerpoint/2010/main" val="11649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510388" y="62145"/>
            <a:ext cx="9325080" cy="584775"/>
          </a:xfrm>
        </p:spPr>
        <p:txBody>
          <a:bodyPr vert="horz" wrap="square" lIns="91440" tIns="45720" rIns="91440" bIns="45720" rtlCol="0" anchor="t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 algn="ctr" hangingPunct="1"/>
            <a:r>
              <a:rPr lang="ru-RU" sz="3200" b="1">
                <a:solidFill>
                  <a:srgbClr val="C00000"/>
                </a:solidFill>
                <a:latin typeface="Comic Sans MS" pitchFamily="66"/>
              </a:rPr>
              <a:t>ПРИНЦИПЫ </a:t>
            </a:r>
            <a:r>
              <a:rPr lang="ru-RU" sz="3200" b="1" smtClean="0">
                <a:solidFill>
                  <a:srgbClr val="C00000"/>
                </a:solidFill>
                <a:latin typeface="Comic Sans MS" pitchFamily="66"/>
              </a:rPr>
              <a:t>ТЕСТИРОВАНИЯ</a:t>
            </a:r>
            <a:endParaRPr lang="ru-RU" sz="2000" b="1" dirty="0">
              <a:latin typeface="Comic Sans MS" pitchFamily="66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83096" y="897871"/>
            <a:ext cx="10933042" cy="5488682"/>
          </a:xfrm>
        </p:spPr>
        <p:txBody>
          <a:bodyPr vert="horz" wrap="square" lIns="91440" tIns="45720" rIns="91440" bIns="45720" rtlCol="0">
            <a:spAutoFit/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499"/>
              </a:spcBef>
              <a:spcAft>
                <a:spcPts val="598"/>
              </a:spcAft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  <a:defRPr lang="ru-RU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1pPr>
            <a:lvl2pPr marL="457200" marR="0" lvl="1" indent="-18288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457200" algn="l"/>
                <a:tab pos="1371599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2pPr>
            <a:lvl3pPr marL="1143000" marR="0" lvl="2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3pPr>
            <a:lvl4pPr marL="1600199" marR="0" lvl="3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4pPr>
            <a:lvl5pPr marL="2057400" marR="0" lvl="4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5pPr>
            <a:lvl6pPr marL="2057400" marR="0" lvl="5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6pPr>
            <a:lvl7pPr marL="2057400" marR="0" lvl="6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7pPr>
            <a:lvl8pPr marL="2057400" marR="0" lvl="7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8pPr>
            <a:lvl9pPr marL="2057400" marR="0" lvl="8" indent="-22860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212745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ru-RU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Microsoft YaHei" pitchFamily="2"/>
                <a:cs typeface="Mangal" pitchFamily="2"/>
              </a:defRPr>
            </a:lvl9pPr>
          </a:lstStyle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r>
              <a:rPr lang="ru-RU" sz="3600" dirty="0" smtClean="0">
                <a:latin typeface="Comic Sans MS" pitchFamily="66"/>
              </a:rPr>
              <a:t> </a:t>
            </a:r>
            <a:r>
              <a:rPr lang="ru-RU" sz="3200" dirty="0" smtClean="0">
                <a:latin typeface="Comic Sans MS" pitchFamily="66"/>
              </a:rPr>
              <a:t>ступенчато-возрастающая нагрузка «до отказа» с регистрацией на каждой ступени мощности (скорости) выполненной работы, концентрации </a:t>
            </a:r>
            <a:r>
              <a:rPr lang="ru-RU" sz="3200" dirty="0" err="1" smtClean="0">
                <a:latin typeface="Comic Sans MS" pitchFamily="66"/>
              </a:rPr>
              <a:t>лактата</a:t>
            </a:r>
            <a:r>
              <a:rPr lang="ru-RU" sz="3200" dirty="0" smtClean="0">
                <a:latin typeface="Comic Sans MS" pitchFamily="66"/>
              </a:rPr>
              <a:t>, параметров </a:t>
            </a:r>
            <a:r>
              <a:rPr lang="ru-RU" sz="3200" dirty="0" err="1" smtClean="0">
                <a:latin typeface="Comic Sans MS" pitchFamily="66"/>
              </a:rPr>
              <a:t>газоанализа</a:t>
            </a:r>
            <a:r>
              <a:rPr lang="ru-RU" sz="3200" dirty="0" smtClean="0">
                <a:latin typeface="Comic Sans MS" pitchFamily="66"/>
              </a:rPr>
              <a:t> и ЧСС на ступенях нагрузки; </a:t>
            </a:r>
          </a:p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r>
              <a:rPr lang="ru-RU" sz="3200" dirty="0" smtClean="0">
                <a:latin typeface="Comic Sans MS" pitchFamily="66"/>
              </a:rPr>
              <a:t> определение </a:t>
            </a:r>
            <a:r>
              <a:rPr lang="ru-RU" sz="3200" dirty="0">
                <a:latin typeface="Comic Sans MS" pitchFamily="66"/>
              </a:rPr>
              <a:t>зависимости «мощность-</a:t>
            </a:r>
            <a:r>
              <a:rPr lang="ru-RU" sz="3200" dirty="0" err="1">
                <a:latin typeface="Comic Sans MS" pitchFamily="66"/>
              </a:rPr>
              <a:t>лактат</a:t>
            </a:r>
            <a:r>
              <a:rPr lang="ru-RU" sz="3200" dirty="0" smtClean="0">
                <a:latin typeface="Comic Sans MS" pitchFamily="66"/>
              </a:rPr>
              <a:t>», «мощность-ЧСС», «мощность-потребление кислорода»;</a:t>
            </a:r>
          </a:p>
          <a:p>
            <a:pPr marL="0" indent="0" hangingPunct="1">
              <a:spcBef>
                <a:spcPts val="998"/>
              </a:spcBef>
              <a:buClr>
                <a:srgbClr val="000000"/>
              </a:buClr>
              <a:buSzPct val="100000"/>
              <a:buFont typeface="Comic Sans MS" pitchFamily="66"/>
              <a:buChar char="-"/>
            </a:pPr>
            <a:r>
              <a:rPr lang="ru-RU" sz="3200" dirty="0" smtClean="0">
                <a:latin typeface="Comic Sans MS" pitchFamily="66"/>
              </a:rPr>
              <a:t> определение мощности нагрузки, </a:t>
            </a:r>
            <a:r>
              <a:rPr lang="ru-RU" sz="3200" dirty="0" err="1" smtClean="0">
                <a:latin typeface="Comic Sans MS" pitchFamily="66"/>
              </a:rPr>
              <a:t>чсс</a:t>
            </a:r>
            <a:r>
              <a:rPr lang="ru-RU" sz="3200" dirty="0" smtClean="0">
                <a:latin typeface="Comic Sans MS" pitchFamily="66"/>
              </a:rPr>
              <a:t> и потребления кислорода в различных зонах энергообеспечения (АП, </a:t>
            </a:r>
            <a:r>
              <a:rPr lang="ru-RU" sz="3200" dirty="0" err="1" smtClean="0">
                <a:latin typeface="Comic Sans MS" pitchFamily="66"/>
              </a:rPr>
              <a:t>АнП</a:t>
            </a:r>
            <a:r>
              <a:rPr lang="ru-RU" sz="3200" dirty="0" smtClean="0">
                <a:latin typeface="Comic Sans MS" pitchFamily="66"/>
              </a:rPr>
              <a:t> (ПАНО), смешанная зона энергообеспечения, максимальные показатели).  </a:t>
            </a:r>
          </a:p>
        </p:txBody>
      </p:sp>
    </p:spTree>
    <p:extLst>
      <p:ext uri="{BB962C8B-B14F-4D97-AF65-F5344CB8AC3E}">
        <p14:creationId xmlns:p14="http://schemas.microsoft.com/office/powerpoint/2010/main" val="81013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129307"/>
            <a:ext cx="9810206" cy="1069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Практическое применение определения </a:t>
            </a:r>
            <a:r>
              <a:rPr lang="ru-RU" sz="4400" b="1" dirty="0" err="1" smtClean="0">
                <a:solidFill>
                  <a:srgbClr val="002060"/>
                </a:solidFill>
              </a:rPr>
              <a:t>лактата</a:t>
            </a:r>
            <a:r>
              <a:rPr lang="ru-RU" sz="4400" b="1" dirty="0" smtClean="0">
                <a:solidFill>
                  <a:srgbClr val="002060"/>
                </a:solidFill>
              </a:rPr>
              <a:t>  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809" y="1745375"/>
            <a:ext cx="1098974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dirty="0" smtClean="0"/>
              <a:t> </a:t>
            </a:r>
            <a:r>
              <a:rPr lang="ru-RU" sz="3200" dirty="0"/>
              <a:t> Оценка степени развития механизмов энергообеспечения при проведении различных видов тестирования (стандартные и «полевые» тесты); </a:t>
            </a:r>
          </a:p>
          <a:p>
            <a:pPr marL="342900" indent="-342900">
              <a:buFontTx/>
              <a:buAutoNum type="arabicPeriod"/>
            </a:pPr>
            <a:endParaRPr lang="ru-RU" sz="3200" dirty="0"/>
          </a:p>
          <a:p>
            <a:pPr marL="342900" indent="-342900">
              <a:buFontTx/>
              <a:buAutoNum type="arabicPeriod"/>
            </a:pP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Контроль </a:t>
            </a:r>
            <a:r>
              <a:rPr lang="ru-RU" sz="3200" b="1" dirty="0">
                <a:solidFill>
                  <a:srgbClr val="C00000"/>
                </a:solidFill>
              </a:rPr>
              <a:t>зон интенсивности тренировочных </a:t>
            </a:r>
            <a:r>
              <a:rPr lang="ru-RU" sz="3200" b="1" dirty="0" smtClean="0">
                <a:solidFill>
                  <a:srgbClr val="C00000"/>
                </a:solidFill>
              </a:rPr>
              <a:t>нагрузок; </a:t>
            </a:r>
          </a:p>
          <a:p>
            <a:pPr marL="342900" indent="-342900">
              <a:buFontTx/>
              <a:buAutoNum type="arabicPeriod"/>
            </a:pPr>
            <a:endParaRPr lang="ru-RU" sz="3200" dirty="0">
              <a:solidFill>
                <a:srgbClr val="C0000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3200" dirty="0" smtClean="0"/>
              <a:t>Оценка эффективности срочного восстановления.</a:t>
            </a:r>
          </a:p>
        </p:txBody>
      </p:sp>
    </p:spTree>
    <p:extLst>
      <p:ext uri="{BB962C8B-B14F-4D97-AF65-F5344CB8AC3E}">
        <p14:creationId xmlns:p14="http://schemas.microsoft.com/office/powerpoint/2010/main" val="14186089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3" y="129308"/>
            <a:ext cx="10808095" cy="57168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Классификация зон интенсивности тренировочных нагрузок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>ЧСС - </a:t>
            </a:r>
            <a:r>
              <a:rPr lang="ru-RU" sz="4400" b="1" dirty="0" err="1" smtClean="0">
                <a:solidFill>
                  <a:srgbClr val="C00000"/>
                </a:solidFill>
              </a:rPr>
              <a:t>лактат</a:t>
            </a:r>
            <a:r>
              <a:rPr lang="ru-RU" sz="4400" b="1" dirty="0" smtClean="0">
                <a:solidFill>
                  <a:srgbClr val="C00000"/>
                </a:solidFill>
              </a:rPr>
              <a:t>???</a:t>
            </a: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1) по ЧСС (220-возраст, абсолютные величины, % от максимального, % от ЧСС ПАНО</a:t>
            </a:r>
            <a:r>
              <a:rPr lang="en-US" sz="4400" dirty="0" smtClean="0">
                <a:solidFill>
                  <a:schemeClr val="tx1"/>
                </a:solidFill>
              </a:rPr>
              <a:t>,</a:t>
            </a:r>
            <a:r>
              <a:rPr lang="ru-RU" sz="4400" dirty="0" smtClean="0">
                <a:solidFill>
                  <a:schemeClr val="tx1"/>
                </a:solidFill>
              </a:rPr>
              <a:t>  и т.д.);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2) % от соревновательной скорости 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3) по содержанию </a:t>
            </a:r>
            <a:r>
              <a:rPr lang="ru-RU" sz="4400" dirty="0" err="1" smtClean="0">
                <a:solidFill>
                  <a:schemeClr val="tx1"/>
                </a:solidFill>
              </a:rPr>
              <a:t>лактата</a:t>
            </a:r>
            <a:r>
              <a:rPr lang="ru-RU" sz="4400" dirty="0" smtClean="0">
                <a:solidFill>
                  <a:schemeClr val="tx1"/>
                </a:solidFill>
              </a:rPr>
              <a:t> 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 </a:t>
            </a:r>
            <a:r>
              <a:rPr lang="ru-RU" sz="4400" dirty="0">
                <a:solidFill>
                  <a:schemeClr val="tx1"/>
                </a:solidFill>
              </a:rPr>
              <a:t/>
            </a:r>
            <a:br>
              <a:rPr lang="ru-RU" sz="4400" dirty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/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5854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3" y="129308"/>
            <a:ext cx="10808095" cy="6728692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</a:rPr>
              <a:t/>
            </a:r>
            <a:br>
              <a:rPr lang="ru-RU" sz="4400" dirty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/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34995" y="-508027"/>
            <a:ext cx="3824012" cy="5098683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621197" y="262324"/>
          <a:ext cx="6370934" cy="2660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2744"/>
                <a:gridCol w="1375639"/>
                <a:gridCol w="1297545"/>
                <a:gridCol w="1211515"/>
                <a:gridCol w="1223491"/>
              </a:tblGrid>
              <a:tr h="665190"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Зона интенсивности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Направленность нагрузки</a:t>
                      </a:r>
                      <a:endParaRPr lang="ru-RU" sz="1100" dirty="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% от соревновательной скорости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ЧСС, уд/мин</a:t>
                      </a:r>
                      <a:endParaRPr lang="ru-RU" sz="1100" dirty="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La, мМоль/л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44346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V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Анаэробная алактатная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100 и выше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До 4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44346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IV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Анаэробная гликолитическая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90-100</a:t>
                      </a:r>
                      <a:endParaRPr lang="ru-RU" sz="1100" dirty="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180 и выше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8 и выше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44346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III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Смешанная (аэроб-анаэроб)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80-90</a:t>
                      </a:r>
                      <a:endParaRPr lang="ru-RU" sz="1100" dirty="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160-180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4-8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44346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II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Анаэробный порог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70-80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140-160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2-4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22173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I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аэробная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60-70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До 140 </a:t>
                      </a:r>
                      <a:endParaRPr lang="ru-RU" sz="110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До 2</a:t>
                      </a:r>
                      <a:endParaRPr lang="ru-RU" sz="1100" dirty="0">
                        <a:effectLst/>
                        <a:latin typeface="Calibri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 descr="http://www.bestreferat.ru/images/paper/36/76/7697636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1094" y="3056100"/>
            <a:ext cx="5604367" cy="370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7" descr="http://www.bestreferat.ru/images/paper/37/76/7697637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527" y="4152274"/>
            <a:ext cx="4503923" cy="245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41321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129307"/>
            <a:ext cx="9810206" cy="1069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Практическое применение определения </a:t>
            </a:r>
            <a:r>
              <a:rPr lang="ru-RU" sz="4400" b="1" dirty="0" err="1" smtClean="0">
                <a:solidFill>
                  <a:srgbClr val="002060"/>
                </a:solidFill>
              </a:rPr>
              <a:t>лактата</a:t>
            </a:r>
            <a:r>
              <a:rPr lang="ru-RU" sz="4400" b="1" dirty="0" smtClean="0">
                <a:solidFill>
                  <a:srgbClr val="002060"/>
                </a:solidFill>
              </a:rPr>
              <a:t>  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809" y="1745375"/>
            <a:ext cx="109897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dirty="0" smtClean="0"/>
              <a:t> </a:t>
            </a:r>
            <a:r>
              <a:rPr lang="ru-RU" sz="3200" dirty="0"/>
              <a:t> Оценка степени развития механизмов энергообеспечения при проведении различных видов тестирования (стандартные и «полевые» тесты); </a:t>
            </a:r>
          </a:p>
          <a:p>
            <a:pPr marL="342900" indent="-342900">
              <a:buFontTx/>
              <a:buAutoNum type="arabicPeriod"/>
            </a:pPr>
            <a:endParaRPr lang="ru-RU" sz="3200" dirty="0"/>
          </a:p>
          <a:p>
            <a:pPr marL="342900" indent="-342900">
              <a:buFontTx/>
              <a:buAutoNum type="arabicPeriod"/>
            </a:pPr>
            <a:r>
              <a:rPr lang="ru-RU" sz="3200" dirty="0" smtClean="0"/>
              <a:t> Контроль </a:t>
            </a:r>
            <a:r>
              <a:rPr lang="ru-RU" sz="3200" dirty="0"/>
              <a:t>зон интенсивности тренировочных </a:t>
            </a:r>
            <a:r>
              <a:rPr lang="ru-RU" sz="3200" dirty="0" smtClean="0"/>
              <a:t>нагрузок; </a:t>
            </a:r>
          </a:p>
          <a:p>
            <a:pPr marL="342900" indent="-342900">
              <a:buFontTx/>
              <a:buAutoNum type="arabicPeriod"/>
            </a:pPr>
            <a:endParaRPr lang="ru-RU" sz="3200" dirty="0">
              <a:solidFill>
                <a:srgbClr val="C0000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3200" b="1" dirty="0" smtClean="0">
                <a:solidFill>
                  <a:srgbClr val="C00000"/>
                </a:solidFill>
              </a:rPr>
              <a:t>Оценка эффективности срочного восстановления.</a:t>
            </a:r>
          </a:p>
        </p:txBody>
      </p:sp>
    </p:spTree>
    <p:extLst>
      <p:ext uri="{BB962C8B-B14F-4D97-AF65-F5344CB8AC3E}">
        <p14:creationId xmlns:p14="http://schemas.microsoft.com/office/powerpoint/2010/main" val="617018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129307"/>
            <a:ext cx="9810206" cy="13208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Проблемы  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514" y="1166192"/>
            <a:ext cx="1076833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/>
              <a:t> Несвоевременное назначение и выполнение биохимических тестов и трудность интерпретации</a:t>
            </a:r>
            <a:r>
              <a:rPr lang="en-US" sz="3200" dirty="0" smtClean="0"/>
              <a:t> (</a:t>
            </a:r>
            <a:r>
              <a:rPr lang="ru-RU" sz="3200" dirty="0" smtClean="0"/>
              <a:t>планирование)</a:t>
            </a:r>
            <a:endParaRPr lang="en-US" sz="3200" dirty="0" smtClean="0"/>
          </a:p>
          <a:p>
            <a:pPr marL="342900" indent="-342900">
              <a:buAutoNum type="arabicPeriod"/>
            </a:pPr>
            <a:r>
              <a:rPr lang="ru-RU" sz="3200" dirty="0" smtClean="0"/>
              <a:t> Применение </a:t>
            </a:r>
            <a:r>
              <a:rPr lang="ru-RU" sz="3200" dirty="0"/>
              <a:t>оборудования, не обеспечивающего необходимой аналитической </a:t>
            </a:r>
            <a:r>
              <a:rPr lang="ru-RU" sz="3200" dirty="0" smtClean="0"/>
              <a:t>точности</a:t>
            </a:r>
            <a:endParaRPr lang="ru-RU" sz="3200" dirty="0"/>
          </a:p>
          <a:p>
            <a:pPr marL="342900" indent="-342900">
              <a:buAutoNum type="arabicPeriod"/>
            </a:pPr>
            <a:r>
              <a:rPr lang="ru-RU" sz="3200" dirty="0"/>
              <a:t> Применение </a:t>
            </a:r>
            <a:r>
              <a:rPr lang="ru-RU" sz="3200" dirty="0" smtClean="0"/>
              <a:t>данных </a:t>
            </a:r>
            <a:r>
              <a:rPr lang="ru-RU" sz="3200" dirty="0"/>
              <a:t>различных </a:t>
            </a:r>
            <a:r>
              <a:rPr lang="ru-RU" sz="3200" dirty="0" smtClean="0"/>
              <a:t>лабораторий для мониторинга тренировки</a:t>
            </a:r>
            <a:endParaRPr lang="en-US" sz="3200" dirty="0" smtClean="0"/>
          </a:p>
          <a:p>
            <a:pPr marL="342900" indent="-342900">
              <a:buAutoNum type="arabicPeriod"/>
            </a:pPr>
            <a:r>
              <a:rPr lang="ru-RU" sz="3200" dirty="0"/>
              <a:t> Н</a:t>
            </a:r>
            <a:r>
              <a:rPr lang="ru-RU" sz="3200" dirty="0" smtClean="0"/>
              <a:t>едоучет факторов пре- и </a:t>
            </a:r>
            <a:r>
              <a:rPr lang="ru-RU" sz="3200" dirty="0" err="1" smtClean="0"/>
              <a:t>постаналитического</a:t>
            </a:r>
            <a:r>
              <a:rPr lang="ru-RU" sz="3200" dirty="0" smtClean="0"/>
              <a:t> этапов при интерпретации данных 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 Сложность выделения фактора физической нагрузки и патологического процесса.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61749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225771" y="159413"/>
            <a:ext cx="9024247" cy="40819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kumimoji="0" lang="ru-RU" altLang="ru-RU" b="1" dirty="0"/>
              <a:t> </a:t>
            </a:r>
            <a:r>
              <a:rPr lang="ru-RU" altLang="ru-RU" b="1" dirty="0" smtClean="0"/>
              <a:t>МЕХАНИЗМЫ </a:t>
            </a:r>
            <a:r>
              <a:rPr lang="ru-RU" altLang="ru-RU" sz="4000" b="1" dirty="0" smtClean="0"/>
              <a:t>ЭНЕРГООБЕСПЕЧЕНИЯ</a:t>
            </a:r>
            <a:r>
              <a:rPr lang="en-US" altLang="ru-RU" sz="4000" b="1" dirty="0" smtClean="0"/>
              <a:t/>
            </a:r>
            <a:br>
              <a:rPr lang="en-US" altLang="ru-RU" sz="4000" b="1" dirty="0" smtClean="0"/>
            </a:br>
            <a:r>
              <a:rPr lang="ru-RU" altLang="ru-RU" sz="4000" b="1" dirty="0" smtClean="0"/>
              <a:t>в футболе</a:t>
            </a:r>
            <a:r>
              <a:rPr lang="en-US" altLang="ru-RU" sz="4000" b="1" dirty="0" smtClean="0"/>
              <a:t>:</a:t>
            </a:r>
            <a:br>
              <a:rPr lang="en-US" altLang="ru-RU" sz="4000" b="1" dirty="0" smtClean="0"/>
            </a:br>
            <a:r>
              <a:rPr lang="en-US" altLang="ru-RU" sz="2700" b="1" dirty="0" smtClean="0"/>
              <a:t>1</a:t>
            </a:r>
            <a:r>
              <a:rPr lang="en-US" altLang="ru-RU" sz="4000" b="1" dirty="0" smtClean="0"/>
              <a:t>. </a:t>
            </a:r>
            <a:r>
              <a:rPr lang="ru-RU" altLang="ru-RU" sz="2700" b="1" dirty="0" err="1" smtClean="0"/>
              <a:t>Креатинфосфатный</a:t>
            </a:r>
            <a:r>
              <a:rPr lang="ru-RU" altLang="ru-RU" sz="2700" b="1" dirty="0" smtClean="0"/>
              <a:t> (</a:t>
            </a:r>
            <a:r>
              <a:rPr lang="ru-RU" altLang="ru-RU" sz="2700" b="1" dirty="0" err="1" smtClean="0"/>
              <a:t>алактаный</a:t>
            </a:r>
            <a:r>
              <a:rPr lang="ru-RU" altLang="ru-RU" sz="2700" b="1" dirty="0" smtClean="0"/>
              <a:t> анаэробный); </a:t>
            </a:r>
            <a:br>
              <a:rPr lang="ru-RU" altLang="ru-RU" sz="2700" b="1" dirty="0" smtClean="0"/>
            </a:br>
            <a:r>
              <a:rPr lang="ru-RU" altLang="ru-RU" sz="2700" b="1" dirty="0" smtClean="0"/>
              <a:t>2. Гликолитический (анаэробный </a:t>
            </a:r>
            <a:r>
              <a:rPr lang="ru-RU" altLang="ru-RU" sz="2700" b="1" dirty="0" err="1" smtClean="0"/>
              <a:t>лактатный</a:t>
            </a:r>
            <a:r>
              <a:rPr lang="ru-RU" altLang="ru-RU" sz="2700" b="1" dirty="0" smtClean="0"/>
              <a:t>); </a:t>
            </a:r>
            <a:br>
              <a:rPr lang="ru-RU" altLang="ru-RU" sz="2700" b="1" dirty="0" smtClean="0"/>
            </a:br>
            <a:r>
              <a:rPr lang="ru-RU" altLang="ru-RU" sz="2700" b="1" dirty="0" smtClean="0"/>
              <a:t>3. Аэробный  </a:t>
            </a:r>
            <a:endParaRPr kumimoji="0" lang="ru-RU" altLang="ru-RU" sz="2700" b="1" u="sng" dirty="0"/>
          </a:p>
        </p:txBody>
      </p:sp>
      <p:sp>
        <p:nvSpPr>
          <p:cNvPr id="22530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225771" y="1196974"/>
            <a:ext cx="9070628" cy="50978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altLang="ru-RU" sz="4000" dirty="0"/>
          </a:p>
          <a:p>
            <a:pPr marL="0" indent="0" algn="ctr">
              <a:buNone/>
            </a:pPr>
            <a:endParaRPr lang="ru-RU" altLang="ru-RU" sz="3200" dirty="0"/>
          </a:p>
        </p:txBody>
      </p:sp>
      <p:pic>
        <p:nvPicPr>
          <p:cNvPr id="4" name="Picture 4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2773" y="3045870"/>
            <a:ext cx="5110353" cy="3345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8251" y="159413"/>
            <a:ext cx="2848423" cy="239498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8957" y="2698009"/>
            <a:ext cx="5314121" cy="394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1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92998"/>
            <a:ext cx="82296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/>
              <a:t>Оценка срочного восстановления по уровню лактата </a:t>
            </a:r>
          </a:p>
        </p:txBody>
      </p:sp>
      <p:sp>
        <p:nvSpPr>
          <p:cNvPr id="27650" name="Объект 2"/>
          <p:cNvSpPr>
            <a:spLocks noGrp="1"/>
          </p:cNvSpPr>
          <p:nvPr>
            <p:ph sz="half" idx="1"/>
          </p:nvPr>
        </p:nvSpPr>
        <p:spPr>
          <a:xfrm>
            <a:off x="78581" y="1453343"/>
            <a:ext cx="3827463" cy="4318000"/>
          </a:xfrm>
        </p:spPr>
        <p:txBody>
          <a:bodyPr/>
          <a:lstStyle/>
          <a:p>
            <a:endParaRPr lang="ru-RU" altLang="ru-RU" dirty="0"/>
          </a:p>
          <a:p>
            <a:endParaRPr lang="ru-RU" altLang="ru-RU" dirty="0"/>
          </a:p>
          <a:p>
            <a:pPr algn="ctr"/>
            <a:r>
              <a:rPr lang="ru-RU" altLang="ru-RU" sz="3600" dirty="0"/>
              <a:t>Тест: </a:t>
            </a:r>
          </a:p>
          <a:p>
            <a:pPr algn="ctr"/>
            <a:r>
              <a:rPr lang="ru-RU" altLang="ru-RU" sz="3600" dirty="0" err="1"/>
              <a:t>лактат</a:t>
            </a:r>
            <a:r>
              <a:rPr lang="ru-RU" altLang="ru-RU" sz="3600" dirty="0"/>
              <a:t> на 3-й и 8-й минуте</a:t>
            </a:r>
          </a:p>
        </p:txBody>
      </p:sp>
      <p:pic>
        <p:nvPicPr>
          <p:cNvPr id="2765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438" y="838409"/>
            <a:ext cx="5265920" cy="5755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1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1550988" y="625475"/>
            <a:ext cx="8686800" cy="1143000"/>
          </a:xfrm>
        </p:spPr>
        <p:txBody>
          <a:bodyPr/>
          <a:lstStyle/>
          <a:p>
            <a:pPr algn="ctr" eaLnBrk="1" hangingPunct="1"/>
            <a:r>
              <a:rPr kumimoji="0" lang="ru-RU" altLang="ru-RU" b="1"/>
              <a:t> Что, когда, зачем и как!!!</a:t>
            </a:r>
            <a:endParaRPr kumimoji="0" lang="ru-RU" altLang="ru-RU" b="1" u="sng"/>
          </a:p>
        </p:txBody>
      </p:sp>
      <p:sp>
        <p:nvSpPr>
          <p:cNvPr id="22530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1550988" y="1196975"/>
            <a:ext cx="9117012" cy="38877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altLang="ru-RU" sz="4000" dirty="0"/>
          </a:p>
          <a:p>
            <a:pPr marL="0" indent="0" algn="ctr">
              <a:buNone/>
            </a:pPr>
            <a:r>
              <a:rPr lang="ru-RU" altLang="ru-RU" sz="4000" dirty="0"/>
              <a:t>Правильная формулировка задачи и выбор тестов и времени исследования – залог эффективного использования биохимического контроля в спорте</a:t>
            </a:r>
          </a:p>
          <a:p>
            <a:pPr marL="0" indent="0" algn="ctr">
              <a:buNone/>
            </a:pPr>
            <a:endParaRPr lang="ru-RU" altLang="ru-RU" sz="3200" dirty="0"/>
          </a:p>
        </p:txBody>
      </p:sp>
    </p:spTree>
    <p:extLst>
      <p:ext uri="{BB962C8B-B14F-4D97-AF65-F5344CB8AC3E}">
        <p14:creationId xmlns:p14="http://schemas.microsoft.com/office/powerpoint/2010/main" val="128255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455" y="143069"/>
            <a:ext cx="9297090" cy="13208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Биоматериал для исследований в спортивной биохимии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5954" y="1936654"/>
            <a:ext cx="10276805" cy="3880773"/>
          </a:xfrm>
        </p:spPr>
        <p:txBody>
          <a:bodyPr>
            <a:normAutofit fontScale="92500"/>
          </a:bodyPr>
          <a:lstStyle/>
          <a:p>
            <a:pPr marL="0" lvl="1" indent="0">
              <a:spcBef>
                <a:spcPts val="998"/>
              </a:spcBef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Венозная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кровь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998"/>
              </a:spcBef>
            </a:pPr>
            <a:r>
              <a:rPr lang="ru-RU" sz="40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Капиллярная кровь </a:t>
            </a:r>
            <a:r>
              <a:rPr lang="ru-RU" sz="40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пальца или мочки уха</a:t>
            </a:r>
            <a:r>
              <a:rPr lang="ru-RU" sz="40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0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998"/>
              </a:spcBef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Моча (утренняя и суточная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998"/>
              </a:spcBef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998"/>
              </a:spcBef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Слюна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75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996" y="74951"/>
            <a:ext cx="9057604" cy="50358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1) </a:t>
            </a:r>
            <a:r>
              <a:rPr lang="ru-RU" sz="4000" b="1" dirty="0" err="1" smtClean="0">
                <a:solidFill>
                  <a:srgbClr val="FF0000"/>
                </a:solidFill>
              </a:rPr>
              <a:t>Лактат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2) Панель </a:t>
            </a:r>
            <a:r>
              <a:rPr lang="ru-RU" sz="4000" b="1" dirty="0" err="1" smtClean="0">
                <a:solidFill>
                  <a:srgbClr val="FF0000"/>
                </a:solidFill>
              </a:rPr>
              <a:t>скрининговых</a:t>
            </a:r>
            <a:r>
              <a:rPr lang="ru-RU" sz="4000" b="1" dirty="0" smtClean="0">
                <a:solidFill>
                  <a:srgbClr val="FF0000"/>
                </a:solidFill>
              </a:rPr>
              <a:t> тестов (9)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294" y="1652745"/>
            <a:ext cx="10641496" cy="1587114"/>
          </a:xfrm>
          <a:ln w="57150">
            <a:solidFill>
              <a:schemeClr val="tx1"/>
            </a:solidFill>
            <a:prstDash val="solid"/>
          </a:ln>
        </p:spPr>
        <p:txBody>
          <a:bodyPr>
            <a:noAutofit/>
          </a:bodyPr>
          <a:lstStyle/>
          <a:p>
            <a:pPr marL="0" lvl="1" indent="0"/>
            <a:r>
              <a:rPr lang="ru-RU" sz="2400" dirty="0" smtClean="0">
                <a:solidFill>
                  <a:schemeClr val="tx1"/>
                </a:solidFill>
              </a:rPr>
              <a:t>Ферменты (КФК</a:t>
            </a:r>
            <a:r>
              <a:rPr lang="ru-RU" sz="2400" dirty="0">
                <a:solidFill>
                  <a:schemeClr val="tx1"/>
                </a:solidFill>
              </a:rPr>
              <a:t>, АЛТ, </a:t>
            </a:r>
            <a:r>
              <a:rPr lang="ru-RU" sz="2400" dirty="0" smtClean="0">
                <a:solidFill>
                  <a:schemeClr val="tx1"/>
                </a:solidFill>
              </a:rPr>
              <a:t>АСТ);</a:t>
            </a:r>
          </a:p>
          <a:p>
            <a:pPr marL="0" lvl="1" indent="0"/>
            <a:r>
              <a:rPr lang="ru-RU" sz="2400" dirty="0" smtClean="0">
                <a:solidFill>
                  <a:schemeClr val="tx1"/>
                </a:solidFill>
              </a:rPr>
              <a:t>Метаболический блок (мочевина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smtClean="0">
                <a:solidFill>
                  <a:schemeClr val="tx1"/>
                </a:solidFill>
              </a:rPr>
              <a:t>глюкоза, триглицериды);</a:t>
            </a:r>
          </a:p>
          <a:p>
            <a:pPr marL="0" lvl="1" indent="0"/>
            <a:r>
              <a:rPr lang="ru-RU" sz="2400" dirty="0" smtClean="0">
                <a:solidFill>
                  <a:schemeClr val="tx1"/>
                </a:solidFill>
              </a:rPr>
              <a:t>Гематологические параметры (гемоглобин, гематокрит, лейкоциты);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95996" y="3239859"/>
            <a:ext cx="9057604" cy="563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3) Расширенная панель (15)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98217" y="4084368"/>
            <a:ext cx="10641496" cy="2526295"/>
          </a:xfrm>
          <a:prstGeom prst="rect">
            <a:avLst/>
          </a:prstGeom>
          <a:ln w="57150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/>
            <a:r>
              <a:rPr lang="ru-RU" sz="2400" dirty="0" smtClean="0">
                <a:solidFill>
                  <a:schemeClr val="tx1"/>
                </a:solidFill>
              </a:rPr>
              <a:t>Ферменты (КФК, АЛТ, АСТ);</a:t>
            </a:r>
          </a:p>
          <a:p>
            <a:pPr marL="0" lvl="1" indent="0"/>
            <a:r>
              <a:rPr lang="ru-RU" sz="2400" dirty="0" smtClean="0">
                <a:solidFill>
                  <a:schemeClr val="tx1"/>
                </a:solidFill>
              </a:rPr>
              <a:t>Метаболический блок (мочевина, глюкоза, триглицериды);</a:t>
            </a:r>
          </a:p>
          <a:p>
            <a:pPr marL="0" lvl="1" indent="0"/>
            <a:r>
              <a:rPr lang="ru-RU" sz="2400" dirty="0" smtClean="0">
                <a:solidFill>
                  <a:schemeClr val="tx1"/>
                </a:solidFill>
              </a:rPr>
              <a:t>Гематологические параметры (гемоглобин, гематокрит, лейкоциты);</a:t>
            </a:r>
          </a:p>
          <a:p>
            <a:pPr marL="0" lvl="1" indent="0"/>
            <a:r>
              <a:rPr lang="ru-RU" sz="2400" dirty="0" smtClean="0">
                <a:solidFill>
                  <a:schemeClr val="tx1"/>
                </a:solidFill>
              </a:rPr>
              <a:t>Гормоны (тестостерон, кортизол, Т/К)</a:t>
            </a:r>
          </a:p>
          <a:p>
            <a:pPr marL="0" lvl="1" indent="0"/>
            <a:r>
              <a:rPr lang="ru-RU" sz="2400" dirty="0" smtClean="0">
                <a:solidFill>
                  <a:schemeClr val="tx1"/>
                </a:solidFill>
              </a:rPr>
              <a:t>Электролиты и минералы (магний, калий, сывороточное железо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и др.)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396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129307"/>
            <a:ext cx="9810206" cy="1069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Практическое применение определения </a:t>
            </a:r>
            <a:r>
              <a:rPr lang="ru-RU" sz="4400" b="1" dirty="0" err="1" smtClean="0">
                <a:solidFill>
                  <a:srgbClr val="002060"/>
                </a:solidFill>
              </a:rPr>
              <a:t>лактата</a:t>
            </a:r>
            <a:r>
              <a:rPr lang="ru-RU" sz="4400" b="1" dirty="0" smtClean="0">
                <a:solidFill>
                  <a:srgbClr val="002060"/>
                </a:solidFill>
              </a:rPr>
              <a:t>  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829" y="2165099"/>
            <a:ext cx="111246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dirty="0" smtClean="0"/>
              <a:t> </a:t>
            </a:r>
            <a:r>
              <a:rPr lang="ru-RU" sz="3200" dirty="0"/>
              <a:t> Оценка степени развития механизмов энергообеспечения при проведении </a:t>
            </a:r>
            <a:r>
              <a:rPr lang="ru-RU" sz="3200" dirty="0" smtClean="0"/>
              <a:t>различных видов </a:t>
            </a:r>
            <a:r>
              <a:rPr lang="ru-RU" sz="3200" dirty="0"/>
              <a:t>тестирования (</a:t>
            </a:r>
            <a:r>
              <a:rPr lang="ru-RU" sz="3200" dirty="0" smtClean="0"/>
              <a:t>стандартные, «полевые</a:t>
            </a:r>
            <a:r>
              <a:rPr lang="ru-RU" sz="3200" dirty="0"/>
              <a:t>» </a:t>
            </a:r>
            <a:r>
              <a:rPr lang="ru-RU" sz="3200" dirty="0" smtClean="0"/>
              <a:t>тесты, тесты с максимальной нагрузкой и др.);</a:t>
            </a:r>
            <a:r>
              <a:rPr lang="en-US" sz="3200" dirty="0" smtClean="0"/>
              <a:t> </a:t>
            </a:r>
            <a:r>
              <a:rPr lang="ru-RU" sz="3200" dirty="0" smtClean="0"/>
              <a:t> </a:t>
            </a:r>
          </a:p>
          <a:p>
            <a:pPr marL="342900" indent="-342900">
              <a:buFontTx/>
              <a:buAutoNum type="arabicPeriod"/>
            </a:pPr>
            <a:endParaRPr lang="ru-RU" sz="3200" b="1" dirty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ru-RU" sz="3200" dirty="0" smtClean="0"/>
              <a:t> Контроль зон интенсивности тренировочных нагрузок;</a:t>
            </a:r>
            <a:endParaRPr lang="en-US" sz="3200" dirty="0" smtClean="0"/>
          </a:p>
          <a:p>
            <a:pPr marL="342900" indent="-342900">
              <a:buAutoNum type="arabicPeriod"/>
            </a:pPr>
            <a:endParaRPr lang="en-US" sz="3200" dirty="0" smtClean="0"/>
          </a:p>
          <a:p>
            <a:pPr marL="342900" indent="-342900">
              <a:buAutoNum type="arabicPeriod"/>
            </a:pPr>
            <a:r>
              <a:rPr lang="ru-RU" sz="3200" dirty="0"/>
              <a:t> </a:t>
            </a:r>
            <a:r>
              <a:rPr lang="ru-RU" sz="3200" dirty="0" smtClean="0"/>
              <a:t>Оценка эффективности срочного восстановления.</a:t>
            </a:r>
          </a:p>
        </p:txBody>
      </p:sp>
    </p:spTree>
    <p:extLst>
      <p:ext uri="{BB962C8B-B14F-4D97-AF65-F5344CB8AC3E}">
        <p14:creationId xmlns:p14="http://schemas.microsoft.com/office/powerpoint/2010/main" val="19986085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Times New Roman/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3062</TotalTime>
  <Words>2321</Words>
  <Application>Microsoft Macintosh PowerPoint</Application>
  <PresentationFormat>Широкоэкранный</PresentationFormat>
  <Paragraphs>374</Paragraphs>
  <Slides>51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66" baseType="lpstr">
      <vt:lpstr>Book Antiqua</vt:lpstr>
      <vt:lpstr>Calibri</vt:lpstr>
      <vt:lpstr>Comic Sans MS</vt:lpstr>
      <vt:lpstr>Constantia</vt:lpstr>
      <vt:lpstr>Mangal</vt:lpstr>
      <vt:lpstr>Microsoft YaHei</vt:lpstr>
      <vt:lpstr>Tahoma</vt:lpstr>
      <vt:lpstr>Times New Roman</vt:lpstr>
      <vt:lpstr>Trebuchet MS</vt:lpstr>
      <vt:lpstr>Wingdings</vt:lpstr>
      <vt:lpstr>Wingdings 2</vt:lpstr>
      <vt:lpstr>Wingdings 3</vt:lpstr>
      <vt:lpstr>Arial</vt:lpstr>
      <vt:lpstr>Аспект</vt:lpstr>
      <vt:lpstr>Диаграмма</vt:lpstr>
      <vt:lpstr>Презентация PowerPoint</vt:lpstr>
      <vt:lpstr>Презентация PowerPoint</vt:lpstr>
      <vt:lpstr>Задачи биохимического контроля</vt:lpstr>
      <vt:lpstr>Требования к биохимическим тестам  в спорте</vt:lpstr>
      <vt:lpstr>Проблемы   </vt:lpstr>
      <vt:lpstr> Что, когда, зачем и как!!!</vt:lpstr>
      <vt:lpstr>Биоматериал для исследований в спортивной биохимии</vt:lpstr>
      <vt:lpstr>1) Лактат 2) Панель скрининговых тестов (9) </vt:lpstr>
      <vt:lpstr>Практическое применение определения лактата   </vt:lpstr>
      <vt:lpstr>Определение лактата портативные лактометры (www.lactate.com)</vt:lpstr>
      <vt:lpstr>Анализатор глюкозы и лактата BIOSEN C-line</vt:lpstr>
      <vt:lpstr>Методы определения лактата</vt:lpstr>
      <vt:lpstr>Презентация PowerPoint</vt:lpstr>
      <vt:lpstr>ФАКТОРЫ, ВЛИЯЮЩИЕ НА УРОВЕНЬ КФК</vt:lpstr>
      <vt:lpstr>Нормальные величины  КФК (ЕД/л) (40-200 ЕД/л)</vt:lpstr>
      <vt:lpstr>Сравнительный анализ динамики КФК под влиянием тренировочных нагрузок различной направленности   </vt:lpstr>
      <vt:lpstr>Презентация PowerPoint</vt:lpstr>
      <vt:lpstr>Проблемы:  </vt:lpstr>
      <vt:lpstr>Презентация PowerPoint</vt:lpstr>
      <vt:lpstr>Презентация PowerPoint</vt:lpstr>
      <vt:lpstr>Презентация PowerPoint</vt:lpstr>
      <vt:lpstr>КФК     АСТ     АЛТ                         КФК/АСТ          АСТ/АЛТ </vt:lpstr>
      <vt:lpstr>Презентация PowerPoint</vt:lpstr>
      <vt:lpstr>Презентация PowerPoint</vt:lpstr>
      <vt:lpstr>Презентация PowerPoint</vt:lpstr>
      <vt:lpstr>Мочевина низкомолекулярное неорганическое вещество, конечный продукт метаболизма белков в организме     </vt:lpstr>
      <vt:lpstr>ПРАКТИЧЕСКИЕ РЕКОМЕНДАЦИИ</vt:lpstr>
      <vt:lpstr>Динамика содержания мочевины при различном эффекте тренировки</vt:lpstr>
      <vt:lpstr>ОЦЕНКА ПЕРЕНОСИМОСТИ ТРЕНИРОВОЧНЫХ НАГРУЗОК (ПО УРОВНЮ МОЧЕВИНЫ, МЕЛИХОВА М. А., 1983). </vt:lpstr>
      <vt:lpstr>Глюкоза (отражает степень сбалансированности углеводных энергоресурсов)</vt:lpstr>
      <vt:lpstr>Практические рекомендации</vt:lpstr>
      <vt:lpstr>Триглицериды (отражают степень сбалансированности липидных (жировых) энергоресурсов)</vt:lpstr>
      <vt:lpstr>Практические рекомендации</vt:lpstr>
      <vt:lpstr>Гемоглобин  показатель кислородтранспортной функции крови; важен контроль низких и высоких значений гемоглобина  </vt:lpstr>
      <vt:lpstr>Гематокрит</vt:lpstr>
      <vt:lpstr>Теория НАРО (неспецифических адаптационных реакций организма ) (Гаркави Л.Х., с соавт., 1998)  </vt:lpstr>
      <vt:lpstr>Неспецифические адаптационные реакции организма (НАРО)  (Гаркави Л.Х. с соавт., 2003, Макарова Г.А., 2005) </vt:lpstr>
      <vt:lpstr>Практические рекомендации по использованию  НАРО </vt:lpstr>
      <vt:lpstr> Гормоны</vt:lpstr>
      <vt:lpstr>Контроль водно-минерального и электролитного баланса </vt:lpstr>
      <vt:lpstr>Благодарю за внимание </vt:lpstr>
      <vt:lpstr>СТАНДАРТНОЕ ЛАБОРАТОРНОЕ ТЕСТИРОВАНИЕ (оценка работоспособности и эффективности тренировочного процесса)</vt:lpstr>
      <vt:lpstr>Наиболее важные показатели тестирования</vt:lpstr>
      <vt:lpstr>Интерпретация данных</vt:lpstr>
      <vt:lpstr>ПРИНЦИПЫ ТЕСТИРОВАНИЯ</vt:lpstr>
      <vt:lpstr>Практическое применение определения лактата   </vt:lpstr>
      <vt:lpstr>Классификация зон интенсивности тренировочных нагрузок  ЧСС - лактат???  1) по ЧСС (220-возраст, абсолютные величины, % от максимального, % от ЧСС ПАНО,  и т.д.); 2) % от соревновательной скорости  3) по содержанию лактата      </vt:lpstr>
      <vt:lpstr>   </vt:lpstr>
      <vt:lpstr>Практическое применение определения лактата   </vt:lpstr>
      <vt:lpstr> МЕХАНИЗМЫ ЭНЕРГООБЕСПЕЧЕНИЯ в футболе: 1. Креатинфосфатный (алактаный анаэробный);  2. Гликолитический (анаэробный лактатный);  3. Аэробный  </vt:lpstr>
      <vt:lpstr>Оценка срочного восстановления по уровню лактата </vt:lpstr>
    </vt:vector>
  </TitlesOfParts>
  <Company>Hewlett-Packard</Company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пользователь Microsoft Office</cp:lastModifiedBy>
  <cp:revision>185</cp:revision>
  <dcterms:created xsi:type="dcterms:W3CDTF">2017-05-10T09:07:51Z</dcterms:created>
  <dcterms:modified xsi:type="dcterms:W3CDTF">2019-01-10T07:01:28Z</dcterms:modified>
</cp:coreProperties>
</file>