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114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672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843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77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108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506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526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48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19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594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904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0F57C-7BBD-45EF-B8DF-44505D74AA17}" type="datetimeFigureOut">
              <a:rPr lang="ru-RU" smtClean="0"/>
              <a:t>15.06.2018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BFA95-12F6-4E5B-BE4D-9B3CA71C4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667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4524" y="365125"/>
            <a:ext cx="10489276" cy="2793711"/>
          </a:xfrm>
        </p:spPr>
        <p:txBody>
          <a:bodyPr>
            <a:normAutofit/>
          </a:bodyPr>
          <a:lstStyle/>
          <a:p>
            <a:r>
              <a:rPr lang="ru-RU" sz="4100" b="1" dirty="0">
                <a:solidFill>
                  <a:srgbClr val="F07F09">
                    <a:tint val="88000"/>
                    <a:satMod val="1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</a:rPr>
              <a:t>Фармакотерапия основных расстройств желудочно-кишечного тракта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0778" y="4089861"/>
            <a:ext cx="10323022" cy="2087101"/>
          </a:xfrm>
        </p:spPr>
        <p:txBody>
          <a:bodyPr/>
          <a:lstStyle/>
          <a:p>
            <a:r>
              <a:rPr lang="ru-RU" dirty="0" smtClean="0"/>
              <a:t>Захаренко А.Г., заведующий кафедрой клинической фармакологии и фармакотерапии </a:t>
            </a:r>
            <a:r>
              <a:rPr lang="ru-RU" dirty="0" err="1" smtClean="0"/>
              <a:t>БелМАПО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6102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2015" y="365126"/>
            <a:ext cx="8944493" cy="591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629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9013" y="365125"/>
            <a:ext cx="7804783" cy="613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498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7944"/>
            <a:ext cx="7544119" cy="680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652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7944"/>
            <a:ext cx="7544119" cy="652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78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7944"/>
            <a:ext cx="7544119" cy="650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606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8145" y="-9598"/>
            <a:ext cx="7634174" cy="662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855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7944"/>
            <a:ext cx="7544119" cy="680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192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7943"/>
            <a:ext cx="7544119" cy="649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153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7944"/>
            <a:ext cx="7544119" cy="680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9928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7944"/>
            <a:ext cx="8621684" cy="680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77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>
                <a:solidFill>
                  <a:srgbClr val="DE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</a:rPr>
              <a:t>ПАЦИЕНТ ЖАЛУЕТСЯ НА СПАЗМЫ И БОЛИ?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3200" b="1" u="sng" dirty="0" smtClean="0"/>
              <a:t>ГАСТРОЭНТЕРОЛОГИЯ</a:t>
            </a:r>
          </a:p>
          <a:p>
            <a:pPr>
              <a:lnSpc>
                <a:spcPct val="80000"/>
              </a:lnSpc>
            </a:pPr>
            <a:r>
              <a:rPr lang="ru-RU" dirty="0"/>
              <a:t>Язвенная болезнь желудка и двенадцатиперстной кишки</a:t>
            </a:r>
          </a:p>
          <a:p>
            <a:pPr>
              <a:lnSpc>
                <a:spcPct val="80000"/>
              </a:lnSpc>
            </a:pPr>
            <a:r>
              <a:rPr lang="ru-RU" dirty="0"/>
              <a:t>Не</a:t>
            </a:r>
            <a:r>
              <a:rPr lang="en-US" dirty="0"/>
              <a:t> </a:t>
            </a:r>
            <a:r>
              <a:rPr lang="ru-RU" dirty="0"/>
              <a:t>язвенная диспепсия</a:t>
            </a:r>
          </a:p>
          <a:p>
            <a:pPr>
              <a:lnSpc>
                <a:spcPct val="80000"/>
              </a:lnSpc>
            </a:pPr>
            <a:r>
              <a:rPr lang="ru-RU" dirty="0"/>
              <a:t>Спазм сфинктеров пищевода и желудка</a:t>
            </a:r>
          </a:p>
          <a:p>
            <a:pPr>
              <a:lnSpc>
                <a:spcPct val="80000"/>
              </a:lnSpc>
            </a:pPr>
            <a:r>
              <a:rPr lang="ru-RU" dirty="0"/>
              <a:t>Синдром раздраженной кишки</a:t>
            </a:r>
          </a:p>
          <a:p>
            <a:pPr>
              <a:lnSpc>
                <a:spcPct val="80000"/>
              </a:lnSpc>
            </a:pPr>
            <a:r>
              <a:rPr lang="ru-RU" dirty="0"/>
              <a:t>Желчнокаменная болезнь</a:t>
            </a:r>
          </a:p>
          <a:p>
            <a:pPr>
              <a:lnSpc>
                <a:spcPct val="80000"/>
              </a:lnSpc>
            </a:pPr>
            <a:r>
              <a:rPr lang="ru-RU" dirty="0"/>
              <a:t>Дисфункция желчного пузыря и желчевыводящих путей</a:t>
            </a:r>
          </a:p>
          <a:p>
            <a:pPr>
              <a:lnSpc>
                <a:spcPct val="80000"/>
              </a:lnSpc>
            </a:pPr>
            <a:r>
              <a:rPr lang="ru-RU" dirty="0"/>
              <a:t>Панкреатит</a:t>
            </a:r>
          </a:p>
          <a:p>
            <a:pPr>
              <a:lnSpc>
                <a:spcPct val="80000"/>
              </a:lnSpc>
            </a:pPr>
            <a:r>
              <a:rPr lang="ru-RU" dirty="0"/>
              <a:t>Метеоризм (повышенное газообразование в кишечнике)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92448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353" y="621376"/>
            <a:ext cx="7464829" cy="578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86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1884" y="390698"/>
            <a:ext cx="6287512" cy="540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459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065" y="681644"/>
            <a:ext cx="7124008" cy="5523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17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815" y="465513"/>
            <a:ext cx="7511934" cy="604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726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1884" y="598516"/>
            <a:ext cx="7015941" cy="58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487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618" y="847898"/>
            <a:ext cx="7190509" cy="562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6790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673" y="357448"/>
            <a:ext cx="8354291" cy="571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1417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131" y="407325"/>
            <a:ext cx="8516782" cy="575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088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749" y="546562"/>
            <a:ext cx="7697586" cy="578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801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931" y="390698"/>
            <a:ext cx="7930342" cy="578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51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800" b="1" dirty="0">
                <a:solidFill>
                  <a:srgbClr val="FF0000"/>
                </a:solidFill>
                <a:latin typeface="Verdana"/>
                <a:ea typeface="+mn-ea"/>
                <a:cs typeface="+mn-cs"/>
              </a:rPr>
              <a:t>Алгоритм диагностики при абдоминальных болях</a:t>
            </a:r>
            <a:r>
              <a:rPr lang="en-US" sz="2800" b="1" dirty="0">
                <a:solidFill>
                  <a:srgbClr val="FF0000"/>
                </a:solidFill>
                <a:latin typeface="Verdana"/>
                <a:ea typeface="+mn-ea"/>
                <a:cs typeface="+mn-cs"/>
              </a:rPr>
              <a:t/>
            </a:r>
            <a:br>
              <a:rPr lang="en-US" sz="2800" b="1" dirty="0">
                <a:solidFill>
                  <a:srgbClr val="FF0000"/>
                </a:solidFill>
                <a:latin typeface="Verdana"/>
                <a:ea typeface="+mn-ea"/>
                <a:cs typeface="+mn-cs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22" r="1666" b="6052"/>
          <a:stretch>
            <a:fillRect/>
          </a:stretch>
        </p:blipFill>
        <p:spPr bwMode="auto">
          <a:xfrm>
            <a:off x="1190751" y="1690688"/>
            <a:ext cx="7824788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4954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607" y="548640"/>
            <a:ext cx="9950335" cy="578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6316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364" y="259772"/>
            <a:ext cx="7356763" cy="594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691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058" y="453043"/>
            <a:ext cx="7489767" cy="566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724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843" y="218208"/>
            <a:ext cx="8631381" cy="647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3609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201" y="598515"/>
            <a:ext cx="6448224" cy="586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9612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873" y="509154"/>
            <a:ext cx="7115694" cy="553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120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618" y="384464"/>
            <a:ext cx="7448204" cy="629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421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807" y="428104"/>
            <a:ext cx="7819506" cy="586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876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244" y="831274"/>
            <a:ext cx="7739149" cy="562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5436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935" y="997526"/>
            <a:ext cx="6570144" cy="492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481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6"/>
            <a:ext cx="9527771" cy="636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9706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236" y="958041"/>
            <a:ext cx="7988211" cy="571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7486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572" y="577734"/>
            <a:ext cx="8331805" cy="6248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412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684" y="465512"/>
            <a:ext cx="7306887" cy="571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937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680" y="365760"/>
            <a:ext cx="7481455" cy="605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6952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244" y="396932"/>
            <a:ext cx="7872152" cy="620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0992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924" y="615142"/>
            <a:ext cx="8071658" cy="605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985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365" y="656706"/>
            <a:ext cx="7484544" cy="558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307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247" y="496684"/>
            <a:ext cx="7631084" cy="592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519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051" y="457200"/>
            <a:ext cx="8188036" cy="614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6072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28599"/>
            <a:ext cx="7306887" cy="6205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311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8516" y="365125"/>
            <a:ext cx="10465724" cy="634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3813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978" y="808412"/>
            <a:ext cx="8004837" cy="53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6193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70" y="249382"/>
            <a:ext cx="8184947" cy="625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2486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308" y="689956"/>
            <a:ext cx="7739149" cy="569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2308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166" y="16624"/>
            <a:ext cx="9218815" cy="621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00550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926" y="374074"/>
            <a:ext cx="8171411" cy="619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780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538" y="515388"/>
            <a:ext cx="8129847" cy="550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96099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581" y="577734"/>
            <a:ext cx="8115674" cy="608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098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76" y="299259"/>
            <a:ext cx="8442639" cy="669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514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856" y="174567"/>
            <a:ext cx="7855526" cy="616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959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113" y="234834"/>
            <a:ext cx="8478982" cy="626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827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6"/>
            <a:ext cx="8771313" cy="622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1081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552" y="303414"/>
            <a:ext cx="8404167" cy="598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1930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502" y="621376"/>
            <a:ext cx="7207134" cy="549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6911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030" y="390697"/>
            <a:ext cx="8836108" cy="606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8015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804" y="328352"/>
            <a:ext cx="8470669" cy="610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053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494" y="421870"/>
            <a:ext cx="7656021" cy="611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3865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993" y="371994"/>
            <a:ext cx="7547956" cy="607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2922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669" y="382385"/>
            <a:ext cx="8803178" cy="640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138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61338"/>
            <a:ext cx="8804563" cy="654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194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8516" y="199505"/>
            <a:ext cx="8962831" cy="640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336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7944"/>
            <a:ext cx="8734231" cy="655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3177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62</Words>
  <Application>Microsoft Office PowerPoint</Application>
  <PresentationFormat>Широкоэкранный</PresentationFormat>
  <Paragraphs>13</Paragraphs>
  <Slides>66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71" baseType="lpstr">
      <vt:lpstr>Arial</vt:lpstr>
      <vt:lpstr>Calibri</vt:lpstr>
      <vt:lpstr>Calibri Light</vt:lpstr>
      <vt:lpstr>Verdana</vt:lpstr>
      <vt:lpstr>Тема Office</vt:lpstr>
      <vt:lpstr>Фармакотерапия основных расстройств желудочно-кишечного тракта</vt:lpstr>
      <vt:lpstr>ПАЦИЕНТ ЖАЛУЕТСЯ НА СПАЗМЫ И БОЛИ?</vt:lpstr>
      <vt:lpstr>Алгоритм диагностики при абдоминальных болях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Захаренко</dc:creator>
  <cp:lastModifiedBy>Александр Захаренко</cp:lastModifiedBy>
  <cp:revision>6</cp:revision>
  <dcterms:created xsi:type="dcterms:W3CDTF">2018-05-14T23:07:32Z</dcterms:created>
  <dcterms:modified xsi:type="dcterms:W3CDTF">2018-06-15T00:09:26Z</dcterms:modified>
</cp:coreProperties>
</file>